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handoutMasterIdLst>
    <p:handoutMasterId r:id="rId75"/>
  </p:handoutMasterIdLst>
  <p:sldIdLst>
    <p:sldId id="4873" r:id="rId2"/>
    <p:sldId id="4831" r:id="rId3"/>
    <p:sldId id="5169" r:id="rId4"/>
    <p:sldId id="5170" r:id="rId5"/>
    <p:sldId id="5171" r:id="rId6"/>
    <p:sldId id="5172" r:id="rId7"/>
    <p:sldId id="5173" r:id="rId8"/>
    <p:sldId id="5174" r:id="rId9"/>
    <p:sldId id="5175" r:id="rId10"/>
    <p:sldId id="5176" r:id="rId11"/>
    <p:sldId id="5177" r:id="rId12"/>
    <p:sldId id="5178" r:id="rId13"/>
    <p:sldId id="5179" r:id="rId14"/>
    <p:sldId id="5180" r:id="rId15"/>
    <p:sldId id="5181" r:id="rId16"/>
    <p:sldId id="5182" r:id="rId17"/>
    <p:sldId id="5183" r:id="rId18"/>
    <p:sldId id="5218" r:id="rId19"/>
    <p:sldId id="5185" r:id="rId20"/>
    <p:sldId id="5205" r:id="rId21"/>
    <p:sldId id="5206" r:id="rId22"/>
    <p:sldId id="5204" r:id="rId23"/>
    <p:sldId id="5186" r:id="rId24"/>
    <p:sldId id="5207" r:id="rId25"/>
    <p:sldId id="5189" r:id="rId26"/>
    <p:sldId id="5192" r:id="rId27"/>
    <p:sldId id="5194" r:id="rId28"/>
    <p:sldId id="5195" r:id="rId29"/>
    <p:sldId id="5193" r:id="rId30"/>
    <p:sldId id="5196" r:id="rId31"/>
    <p:sldId id="5197" r:id="rId32"/>
    <p:sldId id="5187" r:id="rId33"/>
    <p:sldId id="5188" r:id="rId34"/>
    <p:sldId id="5198" r:id="rId35"/>
    <p:sldId id="5219" r:id="rId36"/>
    <p:sldId id="5150" r:id="rId37"/>
    <p:sldId id="5220" r:id="rId38"/>
    <p:sldId id="5079" r:id="rId39"/>
    <p:sldId id="4844" r:id="rId40"/>
    <p:sldId id="4845" r:id="rId41"/>
    <p:sldId id="4843" r:id="rId42"/>
    <p:sldId id="4846" r:id="rId43"/>
    <p:sldId id="5146" r:id="rId44"/>
    <p:sldId id="5141" r:id="rId45"/>
    <p:sldId id="5200" r:id="rId46"/>
    <p:sldId id="5199" r:id="rId47"/>
    <p:sldId id="4940" r:id="rId48"/>
    <p:sldId id="4818" r:id="rId49"/>
    <p:sldId id="4941" r:id="rId50"/>
    <p:sldId id="4942" r:id="rId51"/>
    <p:sldId id="5076" r:id="rId52"/>
    <p:sldId id="5077" r:id="rId53"/>
    <p:sldId id="4955" r:id="rId54"/>
    <p:sldId id="4956" r:id="rId55"/>
    <p:sldId id="4957" r:id="rId56"/>
    <p:sldId id="4958" r:id="rId57"/>
    <p:sldId id="4959" r:id="rId58"/>
    <p:sldId id="5136" r:id="rId59"/>
    <p:sldId id="5217" r:id="rId60"/>
    <p:sldId id="5201" r:id="rId61"/>
    <p:sldId id="5202" r:id="rId62"/>
    <p:sldId id="5208" r:id="rId63"/>
    <p:sldId id="5209" r:id="rId64"/>
    <p:sldId id="5210" r:id="rId65"/>
    <p:sldId id="5211" r:id="rId66"/>
    <p:sldId id="5203" r:id="rId67"/>
    <p:sldId id="5212" r:id="rId68"/>
    <p:sldId id="5213" r:id="rId69"/>
    <p:sldId id="5214" r:id="rId70"/>
    <p:sldId id="5215" r:id="rId71"/>
    <p:sldId id="5216" r:id="rId72"/>
    <p:sldId id="5167" r:id="rId7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A1F"/>
    <a:srgbClr val="00FFF9"/>
    <a:srgbClr val="FF9C6A"/>
    <a:srgbClr val="2FFA13"/>
    <a:srgbClr val="386E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0" autoAdjust="0"/>
    <p:restoredTop sz="99839" autoAdjust="0"/>
  </p:normalViewPr>
  <p:slideViewPr>
    <p:cSldViewPr snapToGrid="0" snapToObjects="1">
      <p:cViewPr varScale="1">
        <p:scale>
          <a:sx n="137" d="100"/>
          <a:sy n="137" d="100"/>
        </p:scale>
        <p:origin x="1536" y="200"/>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820C74-3460-D64D-86C6-2E5E05C64E75}" type="datetimeFigureOut">
              <a:rPr lang="it-IT" smtClean="0"/>
              <a:t>30/09/21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545180-6F2A-AF41-BC33-95B281328E5A}" type="slidenum">
              <a:rPr lang="it-IT" smtClean="0"/>
              <a:t>‹N›</a:t>
            </a:fld>
            <a:endParaRPr lang="it-IT"/>
          </a:p>
        </p:txBody>
      </p:sp>
    </p:spTree>
    <p:extLst>
      <p:ext uri="{BB962C8B-B14F-4D97-AF65-F5344CB8AC3E}">
        <p14:creationId xmlns:p14="http://schemas.microsoft.com/office/powerpoint/2010/main" val="387346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B2F96-28FD-F64C-B530-61522D598739}" type="datetimeFigureOut">
              <a:rPr lang="it-IT" smtClean="0"/>
              <a:t>30/09/21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9138C-ECA2-6A4D-A632-8584CAE20661}" type="slidenum">
              <a:rPr lang="it-IT" smtClean="0"/>
              <a:t>‹N›</a:t>
            </a:fld>
            <a:endParaRPr lang="it-IT"/>
          </a:p>
        </p:txBody>
      </p:sp>
    </p:spTree>
    <p:extLst>
      <p:ext uri="{BB962C8B-B14F-4D97-AF65-F5344CB8AC3E}">
        <p14:creationId xmlns:p14="http://schemas.microsoft.com/office/powerpoint/2010/main" val="1945140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862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F90E858-78A7-3A4A-822C-256811528C0E}" type="datetimeFigureOut">
              <a:rPr lang="it-IT" smtClean="0"/>
              <a:t>30/09/21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181160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30/09/21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51634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30/09/21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10706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90E858-78A7-3A4A-822C-256811528C0E}" type="datetimeFigureOut">
              <a:rPr lang="it-IT" smtClean="0"/>
              <a:t>30/09/21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104461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F90E858-78A7-3A4A-822C-256811528C0E}" type="datetimeFigureOut">
              <a:rPr lang="it-IT" smtClean="0"/>
              <a:t>30/09/21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98549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F90E858-78A7-3A4A-822C-256811528C0E}" type="datetimeFigureOut">
              <a:rPr lang="it-IT" smtClean="0"/>
              <a:t>30/09/21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427278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F90E858-78A7-3A4A-822C-256811528C0E}" type="datetimeFigureOut">
              <a:rPr lang="it-IT" smtClean="0"/>
              <a:t>30/09/21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260127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F90E858-78A7-3A4A-822C-256811528C0E}" type="datetimeFigureOut">
              <a:rPr lang="it-IT" smtClean="0"/>
              <a:t>30/09/21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20891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90E858-78A7-3A4A-822C-256811528C0E}" type="datetimeFigureOut">
              <a:rPr lang="it-IT" smtClean="0"/>
              <a:t>30/09/21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85212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F90E858-78A7-3A4A-822C-256811528C0E}" type="datetimeFigureOut">
              <a:rPr lang="it-IT" smtClean="0"/>
              <a:t>30/09/21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288209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F90E858-78A7-3A4A-822C-256811528C0E}" type="datetimeFigureOut">
              <a:rPr lang="it-IT" smtClean="0"/>
              <a:t>30/09/21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30F7D-74A9-7E40-87AF-9AB1B518F1D0}" type="slidenum">
              <a:rPr lang="it-IT" smtClean="0"/>
              <a:t>‹N›</a:t>
            </a:fld>
            <a:endParaRPr lang="it-IT"/>
          </a:p>
        </p:txBody>
      </p:sp>
    </p:spTree>
    <p:extLst>
      <p:ext uri="{BB962C8B-B14F-4D97-AF65-F5344CB8AC3E}">
        <p14:creationId xmlns:p14="http://schemas.microsoft.com/office/powerpoint/2010/main" val="36192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0E858-78A7-3A4A-822C-256811528C0E}" type="datetimeFigureOut">
              <a:rPr lang="it-IT" smtClean="0"/>
              <a:t>30/09/21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30F7D-74A9-7E40-87AF-9AB1B518F1D0}" type="slidenum">
              <a:rPr lang="it-IT" smtClean="0"/>
              <a:t>‹N›</a:t>
            </a:fld>
            <a:endParaRPr lang="it-IT"/>
          </a:p>
        </p:txBody>
      </p:sp>
    </p:spTree>
    <p:extLst>
      <p:ext uri="{BB962C8B-B14F-4D97-AF65-F5344CB8AC3E}">
        <p14:creationId xmlns:p14="http://schemas.microsoft.com/office/powerpoint/2010/main" val="1111902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ppaltiecontratti.it/2021/09/30/autorita-antitrut-relazione-annuale-2021-sullattivita-svolta-e-sui-programmi-di-lavor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40990"/>
            <a:ext cx="7772400" cy="5860202"/>
          </a:xfrm>
          <a:solidFill>
            <a:schemeClr val="accent2"/>
          </a:solidFill>
        </p:spPr>
        <p:txBody>
          <a:bodyPr>
            <a:noAutofit/>
          </a:bodyPr>
          <a:lstStyle/>
          <a:p>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br>
              <a:rPr lang="it-IT" sz="2400" b="1" dirty="0">
                <a:solidFill>
                  <a:srgbClr val="FFFF00"/>
                </a:solidFill>
              </a:rPr>
            </a:br>
            <a:r>
              <a:rPr lang="it-IT" sz="2400" b="1" dirty="0">
                <a:solidFill>
                  <a:srgbClr val="FFFF00"/>
                </a:solidFill>
              </a:rPr>
              <a:t>     </a:t>
            </a:r>
            <a:r>
              <a:rPr lang="it-IT" sz="2800" b="1" dirty="0">
                <a:solidFill>
                  <a:srgbClr val="0070C0"/>
                </a:solidFill>
              </a:rPr>
              <a:t>Le ultime novità in materia di appalti pubblici </a:t>
            </a:r>
            <a:br>
              <a:rPr lang="it-IT" sz="2800" b="1" dirty="0">
                <a:solidFill>
                  <a:srgbClr val="0070C0"/>
                </a:solidFill>
              </a:rPr>
            </a:br>
            <a:r>
              <a:rPr lang="it-IT" sz="2800" b="1" dirty="0">
                <a:solidFill>
                  <a:srgbClr val="0070C0"/>
                </a:solidFill>
              </a:rPr>
              <a:t>tra norme e giurisprudenza</a:t>
            </a:r>
            <a:br>
              <a:rPr lang="it-IT" sz="2800" b="1" dirty="0">
                <a:solidFill>
                  <a:srgbClr val="0070C0"/>
                </a:solidFill>
              </a:rPr>
            </a:br>
            <a:r>
              <a:rPr lang="it-IT" sz="2800" b="1" dirty="0">
                <a:solidFill>
                  <a:srgbClr val="0070C0"/>
                </a:solidFill>
              </a:rPr>
              <a:t>    </a:t>
            </a:r>
            <a:br>
              <a:rPr lang="it-IT" sz="2000" dirty="0">
                <a:solidFill>
                  <a:srgbClr val="0070C0"/>
                </a:solidFill>
              </a:rPr>
            </a:br>
            <a:br>
              <a:rPr lang="it-IT" sz="2400" b="1" dirty="0">
                <a:solidFill>
                  <a:srgbClr val="0070C0"/>
                </a:solidFill>
              </a:rPr>
            </a:br>
            <a:r>
              <a:rPr lang="it-IT" sz="2000" b="1" dirty="0">
                <a:solidFill>
                  <a:srgbClr val="0070C0"/>
                </a:solidFill>
              </a:rPr>
              <a:t>4 ottobre 2021</a:t>
            </a:r>
            <a:br>
              <a:rPr lang="it-IT" sz="2000" b="1" dirty="0">
                <a:solidFill>
                  <a:srgbClr val="0070C0"/>
                </a:solidFill>
              </a:rPr>
            </a:br>
            <a:r>
              <a:rPr lang="it-IT" sz="2400" b="1" dirty="0">
                <a:solidFill>
                  <a:srgbClr val="FF6600"/>
                </a:solidFill>
              </a:rPr>
              <a:t>Avv. Alessandro Massari</a:t>
            </a:r>
            <a:br>
              <a:rPr lang="it-IT" sz="2400" b="1" dirty="0">
                <a:solidFill>
                  <a:srgbClr val="FF6600"/>
                </a:solidFill>
              </a:rPr>
            </a:br>
            <a:br>
              <a:rPr lang="it-IT" sz="2400" b="1" dirty="0">
                <a:solidFill>
                  <a:schemeClr val="accent1">
                    <a:lumMod val="75000"/>
                  </a:schemeClr>
                </a:solidFill>
              </a:rPr>
            </a:br>
            <a:br>
              <a:rPr lang="it-IT" sz="2800" b="1" dirty="0">
                <a:solidFill>
                  <a:schemeClr val="accent1">
                    <a:lumMod val="75000"/>
                  </a:schemeClr>
                </a:solidFill>
              </a:rPr>
            </a:br>
            <a:endParaRPr lang="it-IT" sz="2800" b="1" dirty="0">
              <a:solidFill>
                <a:schemeClr val="accent1">
                  <a:lumMod val="75000"/>
                </a:schemeClr>
              </a:solidFill>
            </a:endParaRPr>
          </a:p>
        </p:txBody>
      </p:sp>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2280635" y="769149"/>
            <a:ext cx="4477594" cy="1238250"/>
          </a:xfrm>
          <a:prstGeom prst="rect">
            <a:avLst/>
          </a:prstGeom>
          <a:noFill/>
          <a:ln>
            <a:noFill/>
          </a:ln>
        </p:spPr>
      </p:pic>
      <p:pic>
        <p:nvPicPr>
          <p:cNvPr id="6" name="Immagine 5"/>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3897"/>
            <a:ext cx="3611145" cy="704140"/>
          </a:xfrm>
          <a:prstGeom prst="rect">
            <a:avLst/>
          </a:prstGeom>
          <a:noFill/>
          <a:ln>
            <a:noFill/>
          </a:ln>
        </p:spPr>
      </p:pic>
      <p:pic>
        <p:nvPicPr>
          <p:cNvPr id="7" name="Immagine 6"/>
          <p:cNvPicPr>
            <a:picLocks noChangeAspect="1"/>
          </p:cNvPicPr>
          <p:nvPr/>
        </p:nvPicPr>
        <p:blipFill>
          <a:blip r:embed="rId5"/>
          <a:stretch>
            <a:fillRect/>
          </a:stretch>
        </p:blipFill>
        <p:spPr>
          <a:xfrm>
            <a:off x="1303317" y="5820032"/>
            <a:ext cx="2651166" cy="391870"/>
          </a:xfrm>
          <a:prstGeom prst="rect">
            <a:avLst/>
          </a:prstGeom>
        </p:spPr>
      </p:pic>
    </p:spTree>
    <p:extLst>
      <p:ext uri="{BB962C8B-B14F-4D97-AF65-F5344CB8AC3E}">
        <p14:creationId xmlns:p14="http://schemas.microsoft.com/office/powerpoint/2010/main" val="369150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92500" lnSpcReduction="10000"/>
          </a:bodyPr>
          <a:lstStyle/>
          <a:p>
            <a:pPr marL="0" indent="0" algn="just">
              <a:buNone/>
            </a:pPr>
            <a:r>
              <a:rPr lang="it-IT" sz="2000" dirty="0"/>
              <a:t>– ridefinire e rafforzare la disciplina in materia di </a:t>
            </a:r>
            <a:r>
              <a:rPr lang="it-IT" sz="2000" dirty="0">
                <a:solidFill>
                  <a:srgbClr val="2FFA13"/>
                </a:solidFill>
              </a:rPr>
              <a:t>q</a:t>
            </a:r>
            <a:r>
              <a:rPr lang="it-IT" sz="2000" b="1" dirty="0">
                <a:solidFill>
                  <a:srgbClr val="2FFA13"/>
                </a:solidFill>
              </a:rPr>
              <a:t>ualificazione delle stazioni appaltanti, con una loro riduzione numerica </a:t>
            </a:r>
            <a:r>
              <a:rPr lang="it-IT" sz="2000" dirty="0"/>
              <a:t>anche tramite l’introduzione di incentivi all’utilizzo delle centrali di committenza e delle stazioni appaltanti ausiliarie per l’espletamento delle gare pubbliche, e potenziare la qualificazione e la specializzazione del personale operante nelle stazioni appaltanti (comma 2, lettera b)); </a:t>
            </a:r>
          </a:p>
          <a:p>
            <a:pPr marL="0" indent="0" algn="just">
              <a:buNone/>
            </a:pPr>
            <a:r>
              <a:rPr lang="it-IT" sz="2000" dirty="0"/>
              <a:t>– </a:t>
            </a:r>
            <a:r>
              <a:rPr lang="it-IT" sz="2000" b="1" dirty="0">
                <a:solidFill>
                  <a:srgbClr val="00FFF9"/>
                </a:solidFill>
              </a:rPr>
              <a:t>ridurre e rendere certi i tempi di gara, di stipula dei contratti e di realizzazione delle opere pubbliche,</a:t>
            </a:r>
            <a:r>
              <a:rPr lang="it-IT" sz="2000" dirty="0"/>
              <a:t> anche attraverso: </a:t>
            </a:r>
          </a:p>
          <a:p>
            <a:pPr algn="just">
              <a:buFont typeface="Wingdings" pitchFamily="2" charset="2"/>
              <a:buChar char="Ø"/>
            </a:pPr>
            <a:r>
              <a:rPr lang="it-IT" sz="2000" dirty="0"/>
              <a:t>la revisione e semplificazione della normativa primaria in materia di programmazione, localizzazione delle opere pubbliche e dibattito pubblico (comma 2, lettera g)),</a:t>
            </a:r>
          </a:p>
          <a:p>
            <a:pPr algn="just">
              <a:buFont typeface="Wingdings" pitchFamily="2" charset="2"/>
              <a:buChar char="Ø"/>
            </a:pPr>
            <a:r>
              <a:rPr lang="it-IT" sz="2000" dirty="0"/>
              <a:t>la </a:t>
            </a:r>
            <a:r>
              <a:rPr lang="it-IT" sz="2000" b="1" dirty="0">
                <a:solidFill>
                  <a:schemeClr val="accent6">
                    <a:lumMod val="40000"/>
                    <a:lumOff val="60000"/>
                  </a:schemeClr>
                </a:solidFill>
              </a:rPr>
              <a:t>semplificazione delle procedure relative alla fase di approvazione dei progetti in materia di opere pubbliche</a:t>
            </a:r>
            <a:r>
              <a:rPr lang="it-IT" sz="2000" dirty="0"/>
              <a:t>, anche attraverso la ridefinizione e l’eventuale riduzione dei livelli di progettazione e lo snellimento delle </a:t>
            </a:r>
            <a:r>
              <a:rPr lang="it-IT" sz="2000" dirty="0" err="1"/>
              <a:t>proce</a:t>
            </a:r>
            <a:r>
              <a:rPr lang="it-IT" sz="2000" dirty="0"/>
              <a:t>- dure di verifica e validazione dei progetti, e la razionalizzazione dell’</a:t>
            </a:r>
            <a:r>
              <a:rPr lang="it-IT" sz="2000" dirty="0" err="1"/>
              <a:t>attivita</a:t>
            </a:r>
            <a:r>
              <a:rPr lang="it-IT" sz="2000" dirty="0"/>
              <a:t>̀ e della composizione del Consiglio Superiore dei lavori pubblici (comma 2, lettera h)), </a:t>
            </a:r>
          </a:p>
          <a:p>
            <a:pPr marL="0" indent="0" algn="just">
              <a:buNone/>
            </a:pPr>
            <a:endParaRPr lang="it-IT" sz="2000" dirty="0"/>
          </a:p>
          <a:p>
            <a:pPr marL="0" indent="0" algn="just">
              <a:buNone/>
            </a:pPr>
            <a:endParaRPr lang="it-IT" dirty="0"/>
          </a:p>
          <a:p>
            <a:pPr marL="0" indent="0" algn="just">
              <a:buNone/>
            </a:pPr>
            <a:endParaRPr lang="it-IT"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4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92500" lnSpcReduction="10000"/>
          </a:bodyPr>
          <a:lstStyle/>
          <a:p>
            <a:pPr algn="just">
              <a:buFont typeface="Wingdings" pitchFamily="2" charset="2"/>
              <a:buChar char="Ø"/>
            </a:pPr>
            <a:r>
              <a:rPr lang="it-IT" sz="2000" dirty="0"/>
              <a:t>la revisione e la semplificazione del </a:t>
            </a:r>
            <a:r>
              <a:rPr lang="it-IT" sz="2000" b="1" dirty="0">
                <a:solidFill>
                  <a:srgbClr val="D5FA1F"/>
                </a:solidFill>
              </a:rPr>
              <a:t>sistema di qualificazione generale degli operatori economici</a:t>
            </a:r>
            <a:r>
              <a:rPr lang="it-IT" sz="2000" dirty="0"/>
              <a:t> (comma 2, lettera i)), </a:t>
            </a:r>
          </a:p>
          <a:p>
            <a:pPr algn="just">
              <a:buFont typeface="Wingdings" pitchFamily="2" charset="2"/>
              <a:buChar char="Ø"/>
            </a:pPr>
            <a:r>
              <a:rPr lang="it-IT" sz="2000" dirty="0"/>
              <a:t>l’individuazione delle </a:t>
            </a:r>
            <a:r>
              <a:rPr lang="it-IT" sz="2000" b="1" dirty="0">
                <a:solidFill>
                  <a:schemeClr val="accent1">
                    <a:lumMod val="60000"/>
                    <a:lumOff val="40000"/>
                  </a:schemeClr>
                </a:solidFill>
              </a:rPr>
              <a:t>ipotesi di affidamento congiunto della progettazione ed esecuzione dei lavori </a:t>
            </a:r>
            <a:r>
              <a:rPr lang="it-IT" sz="2000" dirty="0"/>
              <a:t>(comma 2, lettera </a:t>
            </a:r>
            <a:r>
              <a:rPr lang="it-IT" sz="2000" dirty="0" err="1"/>
              <a:t>q</a:t>
            </a:r>
            <a:r>
              <a:rPr lang="it-IT" sz="2000" dirty="0"/>
              <a:t>)), </a:t>
            </a:r>
          </a:p>
          <a:p>
            <a:pPr algn="just">
              <a:buFont typeface="Wingdings" pitchFamily="2" charset="2"/>
              <a:buChar char="Ø"/>
            </a:pPr>
            <a:r>
              <a:rPr lang="it-IT" sz="2000" dirty="0"/>
              <a:t>la </a:t>
            </a:r>
            <a:r>
              <a:rPr lang="it-IT" sz="2000" b="1" dirty="0">
                <a:solidFill>
                  <a:schemeClr val="accent4">
                    <a:lumMod val="20000"/>
                    <a:lumOff val="80000"/>
                  </a:schemeClr>
                </a:solidFill>
              </a:rPr>
              <a:t>digitalizzazione e l’informatizzazione delle procedure</a:t>
            </a:r>
            <a:r>
              <a:rPr lang="it-IT" sz="2000" dirty="0"/>
              <a:t>, anche ai fini dei controlli sui requisiti dichiarati dagli opera- tori economici, </a:t>
            </a:r>
          </a:p>
          <a:p>
            <a:pPr algn="just">
              <a:buFont typeface="Wingdings" pitchFamily="2" charset="2"/>
              <a:buChar char="Ø"/>
            </a:pPr>
            <a:r>
              <a:rPr lang="it-IT" sz="2000" dirty="0"/>
              <a:t>la </a:t>
            </a:r>
            <a:r>
              <a:rPr lang="it-IT" sz="2000" b="1" dirty="0">
                <a:solidFill>
                  <a:srgbClr val="00FFF9"/>
                </a:solidFill>
              </a:rPr>
              <a:t>riduzione degli oneri documentali ed economici a carico dei soggetti partecipanti</a:t>
            </a:r>
            <a:r>
              <a:rPr lang="it-IT" sz="2000" dirty="0"/>
              <a:t>, </a:t>
            </a:r>
            <a:r>
              <a:rPr lang="it-IT" sz="2000" dirty="0" err="1"/>
              <a:t>nonche</a:t>
            </a:r>
            <a:r>
              <a:rPr lang="it-IT" sz="2000" dirty="0"/>
              <a:t>́ di quelli relativi al pagamento degli acconti e dei corrispettivi agli operatori economici in relazione allo stato di avanzamento dei lavori, </a:t>
            </a:r>
          </a:p>
          <a:p>
            <a:pPr algn="just">
              <a:buFont typeface="Wingdings" pitchFamily="2" charset="2"/>
              <a:buChar char="Ø"/>
            </a:pPr>
            <a:r>
              <a:rPr lang="it-IT" sz="2000" dirty="0"/>
              <a:t>il </a:t>
            </a:r>
            <a:r>
              <a:rPr lang="it-IT" sz="2000" b="1" dirty="0">
                <a:solidFill>
                  <a:srgbClr val="FFC000"/>
                </a:solidFill>
              </a:rPr>
              <a:t>superamento dell’Albo nazionale dei componenti delle commissioni giudicatrici </a:t>
            </a:r>
            <a:r>
              <a:rPr lang="it-IT" sz="2000" dirty="0"/>
              <a:t>e il rafforzamento della specializzazione professionale dei commissari all’interno di ciascuna amministrazione (comma 2, lettera </a:t>
            </a:r>
            <a:r>
              <a:rPr lang="it-IT" sz="2000" dirty="0" err="1"/>
              <a:t>f</a:t>
            </a:r>
            <a:r>
              <a:rPr lang="it-IT" sz="2000" dirty="0"/>
              <a:t>)) </a:t>
            </a:r>
          </a:p>
          <a:p>
            <a:pPr algn="just">
              <a:buFont typeface="Wingdings" pitchFamily="2" charset="2"/>
              <a:buChar char="Ø"/>
            </a:pPr>
            <a:r>
              <a:rPr lang="it-IT" sz="2000" dirty="0"/>
              <a:t>e la razionalizzazione della disciplina concernente i </a:t>
            </a:r>
            <a:r>
              <a:rPr lang="it-IT" sz="2000" b="1" dirty="0">
                <a:solidFill>
                  <a:schemeClr val="accent5">
                    <a:lumMod val="20000"/>
                    <a:lumOff val="80000"/>
                  </a:schemeClr>
                </a:solidFill>
              </a:rPr>
              <a:t>meccanismi sanzionatori e premiali finalizzati a incentivare la tempestiva esecuzione dei contratti pubblici </a:t>
            </a:r>
            <a:r>
              <a:rPr lang="it-IT" sz="2000" dirty="0"/>
              <a:t>da parte dell’aggiudicatario, anche al fine di estenderne l’ambito di applicazione (comma 2, lettera t)) </a:t>
            </a:r>
          </a:p>
          <a:p>
            <a:pPr algn="just">
              <a:buFont typeface="Wingdings" pitchFamily="2" charset="2"/>
              <a:buChar char="Ø"/>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2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2000" dirty="0"/>
              <a:t>– </a:t>
            </a:r>
            <a:r>
              <a:rPr lang="it-IT" sz="2000" b="1" dirty="0">
                <a:solidFill>
                  <a:srgbClr val="D5FA1F"/>
                </a:solidFill>
              </a:rPr>
              <a:t>ridurre al minimo gli oneri amministrativi e burocratici a carico delle stazioni appaltanti e degli operatori economici </a:t>
            </a:r>
            <a:r>
              <a:rPr lang="it-IT" sz="2000" dirty="0"/>
              <a:t>anche attraverso la semplificazione della disciplina applicabile ai contratti pubblici di lavori, servizi e forniture di importo </a:t>
            </a:r>
            <a:r>
              <a:rPr lang="it-IT" sz="2000" b="1" dirty="0">
                <a:solidFill>
                  <a:srgbClr val="D5FA1F"/>
                </a:solidFill>
              </a:rPr>
              <a:t>inferiore alle soglie di rilevanza europea</a:t>
            </a:r>
            <a:r>
              <a:rPr lang="it-IT" sz="2000" dirty="0"/>
              <a:t>, nel rispetto dei </a:t>
            </a:r>
            <a:r>
              <a:rPr lang="it-IT" sz="2000" dirty="0" err="1"/>
              <a:t>princìpi</a:t>
            </a:r>
            <a:r>
              <a:rPr lang="it-IT" sz="2000" dirty="0"/>
              <a:t> di trasparenza e di </a:t>
            </a:r>
            <a:r>
              <a:rPr lang="it-IT" sz="2000" dirty="0" err="1"/>
              <a:t>concorrenzialita</a:t>
            </a:r>
            <a:r>
              <a:rPr lang="it-IT" sz="2000" dirty="0"/>
              <a:t>̀ e della </a:t>
            </a:r>
            <a:r>
              <a:rPr lang="it-IT" sz="2000" dirty="0" err="1"/>
              <a:t>specificita</a:t>
            </a:r>
            <a:r>
              <a:rPr lang="it-IT" sz="2000" dirty="0"/>
              <a:t>̀ dei contratti nel settore dei beni culturali (comma 2, lettera </a:t>
            </a:r>
            <a:r>
              <a:rPr lang="it-IT" sz="2000" i="1" dirty="0"/>
              <a:t>c)</a:t>
            </a:r>
            <a:r>
              <a:rPr lang="it-IT" sz="2000" dirty="0"/>
              <a:t>); </a:t>
            </a:r>
          </a:p>
          <a:p>
            <a:pPr marL="0" indent="0" algn="just">
              <a:buNone/>
            </a:pPr>
            <a:endParaRPr lang="it-IT" sz="1400" dirty="0"/>
          </a:p>
          <a:p>
            <a:pPr marL="0" indent="0" algn="just">
              <a:buNone/>
            </a:pPr>
            <a:r>
              <a:rPr lang="it-IT" sz="2000" dirty="0"/>
              <a:t>– promuovere nel settore dei contratti pubblici la stabilità occupazionale del personale impiegato e le </a:t>
            </a:r>
            <a:r>
              <a:rPr lang="it-IT" sz="2000" b="1" dirty="0">
                <a:solidFill>
                  <a:schemeClr val="accent5">
                    <a:lumMod val="60000"/>
                    <a:lumOff val="40000"/>
                  </a:schemeClr>
                </a:solidFill>
              </a:rPr>
              <a:t>pari </a:t>
            </a:r>
            <a:r>
              <a:rPr lang="it-IT" sz="2000" b="1" dirty="0" err="1">
                <a:solidFill>
                  <a:schemeClr val="accent5">
                    <a:lumMod val="60000"/>
                    <a:lumOff val="40000"/>
                  </a:schemeClr>
                </a:solidFill>
              </a:rPr>
              <a:t>opportunita</a:t>
            </a:r>
            <a:r>
              <a:rPr lang="it-IT" sz="2000" b="1" dirty="0">
                <a:solidFill>
                  <a:schemeClr val="accent5">
                    <a:lumMod val="60000"/>
                    <a:lumOff val="40000"/>
                  </a:schemeClr>
                </a:solidFill>
              </a:rPr>
              <a:t>̀ generazionali, di genere e di inclusione lavorativa per le persone con disabilità</a:t>
            </a:r>
            <a:r>
              <a:rPr lang="it-IT" sz="2000" dirty="0"/>
              <a:t>, </a:t>
            </a:r>
            <a:r>
              <a:rPr lang="it-IT" sz="2000" dirty="0" err="1"/>
              <a:t>nonche</a:t>
            </a:r>
            <a:r>
              <a:rPr lang="it-IT" sz="2000" dirty="0"/>
              <a:t>́ garantire, in tutte le fasi, l’applicazione dei contratti collettivi nazionali e territoriali di settore (comma 2, lettera </a:t>
            </a:r>
            <a:r>
              <a:rPr lang="it-IT" sz="2000" i="1" dirty="0"/>
              <a:t>e)</a:t>
            </a:r>
            <a:r>
              <a:rPr lang="it-IT" sz="2000" dirty="0"/>
              <a:t>); </a:t>
            </a:r>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6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2000" dirty="0"/>
              <a:t>– favorire la realizzazione, attraverso la semplificazione delle procedure, di investimenti in </a:t>
            </a:r>
            <a:r>
              <a:rPr lang="it-IT" sz="2000" b="1" dirty="0">
                <a:solidFill>
                  <a:srgbClr val="2FFA13"/>
                </a:solidFill>
              </a:rPr>
              <a:t>tecnologie verdi e digitali</a:t>
            </a:r>
            <a:r>
              <a:rPr lang="it-IT" sz="2000" dirty="0"/>
              <a:t>, </a:t>
            </a:r>
            <a:r>
              <a:rPr lang="it-IT" sz="2000" dirty="0" err="1"/>
              <a:t>nonche</a:t>
            </a:r>
            <a:r>
              <a:rPr lang="it-IT" sz="2000" dirty="0"/>
              <a:t>́ in innovazione e ricerca, anche al fine di conseguire gli obiettivi di sviluppo sostenibile adottati dall’Assemblea generale delle Nazioni Unite il 25 settembre 2015, di in- </a:t>
            </a:r>
            <a:r>
              <a:rPr lang="it-IT" sz="2000" dirty="0" err="1"/>
              <a:t>crementare</a:t>
            </a:r>
            <a:r>
              <a:rPr lang="it-IT" sz="2000" dirty="0"/>
              <a:t> il grado di </a:t>
            </a:r>
            <a:r>
              <a:rPr lang="it-IT" sz="2000" dirty="0" err="1"/>
              <a:t>ecosostenibilita</a:t>
            </a:r>
            <a:r>
              <a:rPr lang="it-IT" sz="2000" dirty="0"/>
              <a:t>̀ degli investimenti pubblici e delle </a:t>
            </a:r>
            <a:r>
              <a:rPr lang="it-IT" sz="2000" dirty="0" err="1"/>
              <a:t>attivita</a:t>
            </a:r>
            <a:r>
              <a:rPr lang="it-IT" sz="2000" dirty="0"/>
              <a:t>̀ economiche secondo i criteri di cui al regolamento (UE) 2020/852 del Parlamento europeo e del Consiglio, del 18 giugno 2020, e prevedere, </a:t>
            </a:r>
            <a:r>
              <a:rPr lang="it-IT" sz="2000" dirty="0" err="1"/>
              <a:t>altresi</a:t>
            </a:r>
            <a:r>
              <a:rPr lang="it-IT" sz="2000" dirty="0"/>
              <a:t>̀, misure volte a garantire il rispetto dei </a:t>
            </a:r>
            <a:r>
              <a:rPr lang="it-IT" sz="2000" b="1" dirty="0">
                <a:solidFill>
                  <a:srgbClr val="2FFA13"/>
                </a:solidFill>
              </a:rPr>
              <a:t>criteri di </a:t>
            </a:r>
            <a:r>
              <a:rPr lang="it-IT" sz="2000" b="1" dirty="0" err="1">
                <a:solidFill>
                  <a:srgbClr val="2FFA13"/>
                </a:solidFill>
              </a:rPr>
              <a:t>responsabilita</a:t>
            </a:r>
            <a:r>
              <a:rPr lang="it-IT" sz="2000" b="1" dirty="0">
                <a:solidFill>
                  <a:srgbClr val="2FFA13"/>
                </a:solidFill>
              </a:rPr>
              <a:t>̀ energetica e ambientale </a:t>
            </a:r>
            <a:r>
              <a:rPr lang="it-IT" sz="2000" dirty="0"/>
              <a:t>nell’affidamento degli appalti pubblici e dei contratti di concessione, in particolare attraverso la definizione di criteri </a:t>
            </a:r>
            <a:r>
              <a:rPr lang="it-IT" sz="2000" dirty="0" err="1"/>
              <a:t>am</a:t>
            </a:r>
            <a:r>
              <a:rPr lang="it-IT" sz="2000" dirty="0"/>
              <a:t>- </a:t>
            </a:r>
            <a:r>
              <a:rPr lang="it-IT" sz="2000" dirty="0" err="1"/>
              <a:t>bientali</a:t>
            </a:r>
            <a:r>
              <a:rPr lang="it-IT" sz="2000" dirty="0"/>
              <a:t> minimi (comma 2, lettera d));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5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2000" dirty="0"/>
              <a:t>– razionalizzare, semplificare, anche mediante la previsione di </a:t>
            </a:r>
            <a:r>
              <a:rPr lang="it-IT" sz="2000" b="1" dirty="0">
                <a:solidFill>
                  <a:srgbClr val="FFC000"/>
                </a:solidFill>
              </a:rPr>
              <a:t>contratti-tipo, </a:t>
            </a:r>
            <a:r>
              <a:rPr lang="it-IT" sz="2000" dirty="0"/>
              <a:t>ed </a:t>
            </a:r>
            <a:r>
              <a:rPr lang="it-IT" sz="2000" b="1" dirty="0">
                <a:solidFill>
                  <a:schemeClr val="accent1">
                    <a:lumMod val="40000"/>
                    <a:lumOff val="60000"/>
                  </a:schemeClr>
                </a:solidFill>
              </a:rPr>
              <a:t>estendere le forme di partenariato pubblico-privato</a:t>
            </a:r>
            <a:r>
              <a:rPr lang="it-IT" sz="2000" dirty="0"/>
              <a:t>, con particolare riguardo alla finanza di progetto, garantendo la trasparenza e la </a:t>
            </a:r>
            <a:r>
              <a:rPr lang="it-IT" sz="2000" dirty="0" err="1"/>
              <a:t>pubblicita</a:t>
            </a:r>
            <a:r>
              <a:rPr lang="it-IT" sz="2000" dirty="0"/>
              <a:t>̀ degli atti (comma 2, lettera </a:t>
            </a:r>
            <a:r>
              <a:rPr lang="it-IT" sz="2000" dirty="0" err="1"/>
              <a:t>n</a:t>
            </a:r>
            <a:r>
              <a:rPr lang="it-IT" sz="2000" dirty="0"/>
              <a:t>)); </a:t>
            </a:r>
          </a:p>
          <a:p>
            <a:pPr marL="0" indent="0" algn="just">
              <a:buNone/>
            </a:pPr>
            <a:endParaRPr lang="it-IT" sz="2000" dirty="0"/>
          </a:p>
          <a:p>
            <a:pPr marL="0" indent="0" algn="just">
              <a:buNone/>
            </a:pPr>
            <a:r>
              <a:rPr lang="it-IT" sz="2000" dirty="0"/>
              <a:t>– promuovere l’utilizzo dei </a:t>
            </a:r>
            <a:r>
              <a:rPr lang="it-IT" sz="2000" b="1" dirty="0">
                <a:solidFill>
                  <a:srgbClr val="D5FA1F"/>
                </a:solidFill>
              </a:rPr>
              <a:t>metodi di risoluzione delle controversie alternativi a quelli giurisdizionali</a:t>
            </a:r>
            <a:r>
              <a:rPr lang="it-IT" sz="2000" dirty="0"/>
              <a:t>, anche nella fase di esecuzione del contratto (comma 2, lettera u)). </a:t>
            </a:r>
          </a:p>
          <a:p>
            <a:pPr marL="0" indent="0" algn="just">
              <a:buNone/>
            </a:pPr>
            <a:endParaRPr lang="it-IT" sz="2000" dirty="0"/>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2000" dirty="0"/>
              <a:t>Con riferimento ai </a:t>
            </a:r>
            <a:r>
              <a:rPr lang="it-IT" sz="2000" dirty="0" err="1"/>
              <a:t>princìpi</a:t>
            </a:r>
            <a:r>
              <a:rPr lang="it-IT" sz="2000" dirty="0"/>
              <a:t> e criteri direttivi di carattere generale da rispettare nell’esercizio della delega, ai fini della semplificazione normativa, il comma 3 prevede la </a:t>
            </a:r>
            <a:r>
              <a:rPr lang="it-IT" sz="2000" b="1" dirty="0">
                <a:solidFill>
                  <a:srgbClr val="FFFF00"/>
                </a:solidFill>
              </a:rPr>
              <a:t>contestuale ed esplicita abrogazione di tutte le disposizioni riordinate e, comunque, incompatibili con quelle contenute negli adottandi decreti legislativi</a:t>
            </a:r>
            <a:r>
              <a:rPr lang="it-IT" sz="2000" dirty="0"/>
              <a:t>, e l’inserimento delle opportune disposizioni di coordinamento in relazione alle disposizioni non abrogate o non modificate. </a:t>
            </a:r>
          </a:p>
          <a:p>
            <a:pPr marL="0" indent="0" algn="just">
              <a:buNone/>
            </a:pPr>
            <a:endParaRPr lang="it-IT" sz="2000" dirty="0"/>
          </a:p>
          <a:p>
            <a:pPr marL="0" indent="0" algn="just">
              <a:buNone/>
            </a:pPr>
            <a:endParaRPr lang="it-IT" sz="2000" dirty="0"/>
          </a:p>
          <a:p>
            <a:pPr marL="0" indent="0" algn="just">
              <a:buNone/>
            </a:pPr>
            <a:endParaRPr lang="it-IT" sz="2000" dirty="0"/>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940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1800" dirty="0"/>
              <a:t>Per quanto riguarda il procedimento per l’adozione dei decreti legislativi attuativi della delega in esame, i commi 1 e 4 prevedono che essi siano adottati, </a:t>
            </a:r>
            <a:r>
              <a:rPr lang="it-IT" sz="1800" b="1" dirty="0">
                <a:solidFill>
                  <a:srgbClr val="2FFA13"/>
                </a:solidFill>
              </a:rPr>
              <a:t>entro sei mesi dalla data di entrata in vigore della legge, </a:t>
            </a:r>
            <a:r>
              <a:rPr lang="it-IT" sz="1800" dirty="0"/>
              <a:t>su proposta del Presidente del </a:t>
            </a:r>
            <a:r>
              <a:rPr lang="it-IT" sz="1800" dirty="0" err="1"/>
              <a:t>Consi</a:t>
            </a:r>
            <a:r>
              <a:rPr lang="it-IT" sz="1800" dirty="0"/>
              <a:t>- </a:t>
            </a:r>
            <a:r>
              <a:rPr lang="it-IT" sz="1800" dirty="0" err="1"/>
              <a:t>glio</a:t>
            </a:r>
            <a:r>
              <a:rPr lang="it-IT" sz="1800" dirty="0"/>
              <a:t> dei ministri e del Ministro delle infrastrutture e della mobilità sostenibili, di con- certo con i Ministri competenti, previa acquisizione dei pareri della Conferenza </a:t>
            </a:r>
            <a:r>
              <a:rPr lang="it-IT" sz="1800" dirty="0" err="1"/>
              <a:t>unifi</a:t>
            </a:r>
            <a:r>
              <a:rPr lang="it-IT" sz="1800" dirty="0"/>
              <a:t>- </a:t>
            </a:r>
            <a:r>
              <a:rPr lang="it-IT" sz="1800" dirty="0" err="1"/>
              <a:t>cata</a:t>
            </a:r>
            <a:r>
              <a:rPr lang="it-IT" sz="1800" dirty="0"/>
              <a:t>, del Consiglio di Stato e delle Commissioni parlamentari competenti per materia che si pronunciano entro il termine di trenta giorni dalla data di richiesta di parere. </a:t>
            </a:r>
            <a:r>
              <a:rPr lang="it-IT" sz="1800" b="1" dirty="0">
                <a:solidFill>
                  <a:srgbClr val="D5FA1F"/>
                </a:solidFill>
              </a:rPr>
              <a:t>Decorso tale termine, i decreti possono essere emanati anche senza i predetti pareri. </a:t>
            </a:r>
          </a:p>
          <a:p>
            <a:pPr marL="0" indent="0" algn="just">
              <a:buNone/>
            </a:pPr>
            <a:r>
              <a:rPr lang="it-IT" sz="1800" dirty="0"/>
              <a:t>Il Governo, nell’attuazione della delega, </a:t>
            </a:r>
            <a:r>
              <a:rPr lang="it-IT" sz="1800" dirty="0" err="1"/>
              <a:t>puo</a:t>
            </a:r>
            <a:r>
              <a:rPr lang="it-IT" sz="1800" dirty="0"/>
              <a:t>̀ </a:t>
            </a:r>
            <a:r>
              <a:rPr lang="it-IT" sz="1800" dirty="0" err="1"/>
              <a:t>altresi</a:t>
            </a:r>
            <a:r>
              <a:rPr lang="it-IT" sz="1800" dirty="0"/>
              <a:t>̀ avvalersi della </a:t>
            </a:r>
            <a:r>
              <a:rPr lang="it-IT" sz="1800" dirty="0" err="1"/>
              <a:t>facolta</a:t>
            </a:r>
            <a:r>
              <a:rPr lang="it-IT" sz="1800" dirty="0"/>
              <a:t>̀ di cui all’articolo 14, numero 2°, del testo unico delle leggi sul Consiglio di Stato, di cui al regio decreto 26 giugno 1924, n. 1054, e in tal caso il Consiglio di Stato </a:t>
            </a:r>
            <a:r>
              <a:rPr lang="it-IT" sz="1800" dirty="0" err="1"/>
              <a:t>puo</a:t>
            </a:r>
            <a:r>
              <a:rPr lang="it-IT" sz="1800" dirty="0"/>
              <a:t>̀ avvalersi, al fine della stesura dell’articolato normativo, di magistrati di tribunale amministrativo regionale, esperti esterni e rappresentanti del libero foro e dell’Avvocatura generale dello Stato, i quali prestano la propria </a:t>
            </a:r>
            <a:r>
              <a:rPr lang="it-IT" sz="1800" dirty="0" err="1"/>
              <a:t>attivita</a:t>
            </a:r>
            <a:r>
              <a:rPr lang="it-IT" sz="1800" dirty="0"/>
              <a:t>̀ a titolo gratuito e senza diritto al rimborso delle spese. Sugli schemi redatti dal Consiglio di Stato non è acquisito il parere dello stesso. </a:t>
            </a:r>
          </a:p>
          <a:p>
            <a:pPr marL="0" indent="0" algn="just">
              <a:buNone/>
            </a:pPr>
            <a:endParaRPr lang="it-IT" sz="2000" dirty="0"/>
          </a:p>
          <a:p>
            <a:pPr marL="0" indent="0" algn="just">
              <a:buNone/>
            </a:pPr>
            <a:endParaRPr lang="it-IT" sz="2000" dirty="0"/>
          </a:p>
          <a:p>
            <a:pPr marL="0" indent="0" algn="just">
              <a:buNone/>
            </a:pPr>
            <a:endParaRPr lang="it-IT" sz="2000" dirty="0"/>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28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Autofit/>
          </a:bodyPr>
          <a:lstStyle/>
          <a:p>
            <a:pPr marL="0" indent="0" algn="just">
              <a:buNone/>
            </a:pPr>
            <a:r>
              <a:rPr lang="it-IT" sz="1800" dirty="0"/>
              <a:t>Il medesimo comma 4 autorizza l’emanazione di </a:t>
            </a:r>
            <a:r>
              <a:rPr lang="it-IT" sz="1800" b="1" dirty="0">
                <a:solidFill>
                  <a:srgbClr val="D5FA1F"/>
                </a:solidFill>
              </a:rPr>
              <a:t>decreti correttivi </a:t>
            </a:r>
            <a:r>
              <a:rPr lang="it-IT" sz="1800" dirty="0"/>
              <a:t>o integrativi entro due anni dalla data di entrata in vigore dei decreti legislativi, nel rispetto degli stessi </a:t>
            </a:r>
            <a:r>
              <a:rPr lang="it-IT" sz="1800" dirty="0" err="1"/>
              <a:t>princìpi</a:t>
            </a:r>
            <a:r>
              <a:rPr lang="it-IT" sz="1800" dirty="0"/>
              <a:t> e criteri direttivi e con la medesima procedura. </a:t>
            </a:r>
          </a:p>
          <a:p>
            <a:pPr marL="0" indent="0" algn="just">
              <a:buNone/>
            </a:pPr>
            <a:endParaRPr lang="it-IT" sz="1800" dirty="0"/>
          </a:p>
          <a:p>
            <a:pPr marL="0" indent="0" algn="just">
              <a:buNone/>
            </a:pPr>
            <a:r>
              <a:rPr lang="it-IT" sz="1800" dirty="0"/>
              <a:t>Il comma 5 reca la </a:t>
            </a:r>
            <a:r>
              <a:rPr lang="it-IT" sz="1800" b="1" dirty="0"/>
              <a:t>clausola di invarianza finanziaria</a:t>
            </a:r>
            <a:r>
              <a:rPr lang="it-IT" sz="1800" dirty="0"/>
              <a:t>, statuendo, in particolare, che i decreti legislativi devono essere adottati senza nuovi o maggiori oneri per la finanza pubblica e precisando, nel contempo, che le amministrazioni interessate provvedono agli adempimenti di rispettiva competenza avvalendosi delle risorse umane, strumentali e finanziarie disponibili a le </a:t>
            </a:r>
            <a:r>
              <a:rPr lang="it-IT" sz="1800" dirty="0" err="1"/>
              <a:t>gislazione</a:t>
            </a:r>
            <a:r>
              <a:rPr lang="it-IT" sz="1800" dirty="0"/>
              <a:t> vigente. Nel rispetto di quanto previsto dall’articolo 17, comma 2, della legge 31 dicembre 2009, n. 196, il mede- simo comma 5 stabilisce inoltre che, qualora gli adottandi decreti legislativi </a:t>
            </a:r>
            <a:r>
              <a:rPr lang="it-IT" sz="1800" dirty="0" err="1"/>
              <a:t>deter</a:t>
            </a:r>
            <a:r>
              <a:rPr lang="it-IT" sz="1800" dirty="0"/>
              <a:t>- minassero nuovi o maggiori oneri non coperti al loro interno, gli stessi potranno essere adottati solo successivamente o contestualmente all’entrata in vigore dei provvedimenti legislativi di stanziamento delle occorrenti risorse finanziarie. </a:t>
            </a:r>
          </a:p>
          <a:p>
            <a:pPr marL="0" indent="0" algn="just">
              <a:buNone/>
            </a:pPr>
            <a:endParaRPr lang="it-IT" sz="1800" dirty="0"/>
          </a:p>
          <a:p>
            <a:pPr marL="0" indent="0" algn="just">
              <a:buNone/>
            </a:pPr>
            <a:endParaRPr lang="it-IT" sz="18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356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FB640-9D38-504E-8EBB-5CD97AC83A5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3C9ED6A-5F81-774E-B41E-713139C95F42}"/>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46686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fontScale="92500"/>
          </a:bodyPr>
          <a:lstStyle/>
          <a:p>
            <a:pPr algn="just"/>
            <a:r>
              <a:rPr lang="it-IT" sz="1600" dirty="0"/>
              <a:t>Approvato dal Senato il 22 settembre 2021 il disegno di legge recante “</a:t>
            </a:r>
            <a:r>
              <a:rPr lang="it-IT" sz="1600" i="1" dirty="0">
                <a:solidFill>
                  <a:srgbClr val="FFFF00"/>
                </a:solidFill>
              </a:rPr>
              <a:t>Disposizioni per l'adempimento degli obblighi derivanti dall'appartenenza dell'Italia all'Unione europea – Legge europea 2019-2020</a:t>
            </a:r>
            <a:r>
              <a:rPr lang="it-IT" sz="1600" dirty="0">
                <a:solidFill>
                  <a:srgbClr val="FFFF00"/>
                </a:solidFill>
              </a:rPr>
              <a:t>” </a:t>
            </a:r>
            <a:r>
              <a:rPr lang="it-IT" sz="1600" dirty="0"/>
              <a:t>ora trasmesso alla Camera per l’approvazione finale.</a:t>
            </a:r>
          </a:p>
          <a:p>
            <a:pPr algn="just"/>
            <a:endParaRPr lang="it-IT" sz="1600" dirty="0"/>
          </a:p>
          <a:p>
            <a:pPr algn="just"/>
            <a:r>
              <a:rPr lang="it-IT" sz="1600" dirty="0"/>
              <a:t>Come noto, ai sensi dell’articolo 30 della legge n. 234/2012 ogni anno il Governo presenta (insieme al disegno di legge di delegazione europea), un “disegno di legge europea”, al fine di assicurare il periodico adeguamento dell'ordinamento nazionale all'ordinamento dell'UE.</a:t>
            </a:r>
          </a:p>
          <a:p>
            <a:pPr marL="0" indent="0" algn="just">
              <a:buNone/>
            </a:pPr>
            <a:endParaRPr lang="it-IT" sz="1600" dirty="0"/>
          </a:p>
          <a:p>
            <a:pPr algn="just"/>
            <a:r>
              <a:rPr lang="it-IT" sz="1600" dirty="0"/>
              <a:t>Il disegno di legge è costituito da 38 articoli tra i quali l’articolo 8 rubricato “</a:t>
            </a:r>
            <a:r>
              <a:rPr lang="it-IT" sz="1600" i="1" dirty="0">
                <a:solidFill>
                  <a:srgbClr val="00FFF9"/>
                </a:solidFill>
              </a:rPr>
              <a:t>Disposizioni in materia di contratti pubblici. Procedura di infrazione n. 2018/2273</a:t>
            </a:r>
            <a:r>
              <a:rPr lang="it-IT" sz="1600" dirty="0">
                <a:solidFill>
                  <a:srgbClr val="00FFF9"/>
                </a:solidFill>
              </a:rPr>
              <a:t>”. </a:t>
            </a:r>
            <a:r>
              <a:rPr lang="it-IT" sz="1600" dirty="0"/>
              <a:t>Con il citato articolo 8, dovrebbe essere predisposto ed approvato dal Governo il decreto-legge, contenente le modifiche urgenti al Codice dei contratti, previsto nel PNRR (Piano Nazionale di Ripresa e Resilienza), al fine di sterilizzare la Procedura d’infrazione n.2018/2273</a:t>
            </a:r>
          </a:p>
          <a:p>
            <a:pPr algn="just"/>
            <a:endParaRPr lang="it-IT" sz="1600" dirty="0"/>
          </a:p>
          <a:p>
            <a:pPr algn="just"/>
            <a:r>
              <a:rPr lang="it-IT" sz="1600" dirty="0"/>
              <a:t>La finalità della legge europea 2019-2020, nel settore dei contratti pubblici, è anzitutto quella di chiudere la procedura di infrazione n. 2018/2273, avviata tre anni or sono e tuttora pendente.</a:t>
            </a:r>
          </a:p>
          <a:p>
            <a:pPr algn="just"/>
            <a:endParaRPr lang="it-IT" sz="1600" dirty="0"/>
          </a:p>
          <a:p>
            <a:pPr algn="just"/>
            <a:r>
              <a:rPr lang="it-IT" sz="1600" dirty="0"/>
              <a:t>Vengono introdotte modifiche agli articoli </a:t>
            </a:r>
            <a:r>
              <a:rPr lang="it-IT" sz="1600" b="1" dirty="0"/>
              <a:t>31</a:t>
            </a:r>
            <a:r>
              <a:rPr lang="it-IT" sz="1600" dirty="0"/>
              <a:t>, </a:t>
            </a:r>
            <a:r>
              <a:rPr lang="it-IT" sz="1600" b="1" dirty="0"/>
              <a:t>46</a:t>
            </a:r>
            <a:r>
              <a:rPr lang="it-IT" sz="1600" dirty="0"/>
              <a:t>, </a:t>
            </a:r>
            <a:r>
              <a:rPr lang="it-IT" sz="1600" b="1" dirty="0"/>
              <a:t>80</a:t>
            </a:r>
            <a:r>
              <a:rPr lang="it-IT" sz="1600" dirty="0"/>
              <a:t>, </a:t>
            </a:r>
            <a:r>
              <a:rPr lang="it-IT" sz="1600" b="1" dirty="0"/>
              <a:t>105</a:t>
            </a:r>
            <a:r>
              <a:rPr lang="it-IT" sz="1600" dirty="0"/>
              <a:t>, </a:t>
            </a:r>
            <a:r>
              <a:rPr lang="it-IT" sz="1600" b="1" dirty="0"/>
              <a:t>113-</a:t>
            </a:r>
            <a:r>
              <a:rPr lang="it-IT" sz="1600" b="1" i="1" dirty="0"/>
              <a:t>bis</a:t>
            </a:r>
            <a:r>
              <a:rPr lang="it-IT" sz="1600" dirty="0"/>
              <a:t> e </a:t>
            </a:r>
            <a:r>
              <a:rPr lang="it-IT" sz="1600" b="1" dirty="0"/>
              <a:t>174</a:t>
            </a:r>
            <a:r>
              <a:rPr lang="it-IT" sz="1600" dirty="0"/>
              <a:t> del Codice dei contratti.</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5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8494" y="276598"/>
            <a:ext cx="7847012" cy="509587"/>
          </a:xfr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Antitrust - </a:t>
            </a:r>
            <a:r>
              <a:rPr lang="it-IT" sz="2800" b="1" dirty="0" err="1">
                <a:solidFill>
                  <a:srgbClr val="FFFF00"/>
                </a:solidFill>
                <a:latin typeface="Calibri" panose="020F0502020204030204" pitchFamily="34" charset="0"/>
                <a:ea typeface="ＭＳ Ｐゴシック" charset="0"/>
                <a:cs typeface="Calibri" panose="020F0502020204030204" pitchFamily="34" charset="0"/>
              </a:rPr>
              <a:t>Semplficazione</a:t>
            </a:r>
            <a:r>
              <a:rPr lang="it-IT" sz="2800" b="1" dirty="0">
                <a:solidFill>
                  <a:srgbClr val="FFFF00"/>
                </a:solidFill>
                <a:latin typeface="Calibri" panose="020F0502020204030204" pitchFamily="34" charset="0"/>
                <a:ea typeface="ＭＳ Ｐゴシック" charset="0"/>
                <a:cs typeface="Calibri" panose="020F0502020204030204" pitchFamily="34" charset="0"/>
              </a:rPr>
              <a:t> Codice appalti</a:t>
            </a:r>
          </a:p>
        </p:txBody>
      </p:sp>
      <p:sp>
        <p:nvSpPr>
          <p:cNvPr id="16387" name="Segnaposto contenuto 2"/>
          <p:cNvSpPr>
            <a:spLocks noGrp="1"/>
          </p:cNvSpPr>
          <p:nvPr>
            <p:ph idx="1"/>
          </p:nvPr>
        </p:nvSpPr>
        <p:spPr>
          <a:xfrm>
            <a:off x="587483" y="1113207"/>
            <a:ext cx="7969033" cy="5360469"/>
          </a:xfrm>
        </p:spPr>
        <p:txBody>
          <a:bodyPr>
            <a:normAutofit fontScale="55000" lnSpcReduction="20000"/>
          </a:bodyPr>
          <a:lstStyle/>
          <a:p>
            <a:pPr marL="0" indent="0" algn="just">
              <a:buNone/>
            </a:pPr>
            <a:r>
              <a:rPr lang="it-IT" dirty="0"/>
              <a:t>Illustrando la </a:t>
            </a:r>
            <a:r>
              <a:rPr lang="it-IT" b="1" dirty="0">
                <a:hlinkClick r:id="rId2"/>
              </a:rPr>
              <a:t>Relazione annuale sull’attività svolta nel 2020</a:t>
            </a:r>
            <a:r>
              <a:rPr lang="it-IT" dirty="0"/>
              <a:t> il presidente dell’Autorità Antitrust, </a:t>
            </a:r>
            <a:r>
              <a:rPr lang="it-IT" b="1" dirty="0"/>
              <a:t>Roberto Rustichelli</a:t>
            </a:r>
            <a:r>
              <a:rPr lang="it-IT" dirty="0"/>
              <a:t> ha sottolineato come “</a:t>
            </a:r>
            <a:r>
              <a:rPr lang="it-IT" i="1" dirty="0"/>
              <a:t>Il Codice dei contratti pubblici, che pure è stato modificato numerosissime volte, non solo non è stato in grado di contribuire a ridurre gli illeciti, ma </a:t>
            </a:r>
            <a:r>
              <a:rPr lang="it-IT" i="1" dirty="0">
                <a:solidFill>
                  <a:srgbClr val="FFFF00"/>
                </a:solidFill>
              </a:rPr>
              <a:t>rischia, altresì, con le sue farraginosità e complicazioni, di ostacolare il conseguimento degli ambiziosi obiettivi assegnati al nostro Paese</a:t>
            </a:r>
            <a:r>
              <a:rPr lang="it-IT" i="1" dirty="0"/>
              <a:t>. Per questo l’Autorità ha richiamato con forza la necessità di semplificare la normativa vigente in un settore che rappresenta l’11% del PIL nazionale</a:t>
            </a:r>
            <a:r>
              <a:rPr lang="it-IT" dirty="0"/>
              <a:t>“.</a:t>
            </a:r>
          </a:p>
          <a:p>
            <a:pPr marL="0" indent="0" algn="just">
              <a:buNone/>
            </a:pPr>
            <a:r>
              <a:rPr lang="it-IT" dirty="0"/>
              <a:t>La posizione del presidente dell’Autorità Antitrust Rustichelli è condivisa anche Presidente della Conferenza delle Regioni e delle Province autonome, </a:t>
            </a:r>
            <a:r>
              <a:rPr lang="it-IT" b="1" dirty="0"/>
              <a:t>Massimiliano </a:t>
            </a:r>
            <a:r>
              <a:rPr lang="it-IT" b="1" dirty="0" err="1"/>
              <a:t>Fedriga</a:t>
            </a:r>
            <a:r>
              <a:rPr lang="it-IT" dirty="0"/>
              <a:t> il quale, commentando la Relazione annuale sull’attività svolta nel 2020 del Presidente dell’Autorità Antitrust ha dichiarato come “</a:t>
            </a:r>
            <a:r>
              <a:rPr lang="it-IT" i="1" dirty="0"/>
              <a:t>Il Presidente dell’Antitrust ha sottolineato che il Codice dei contratti pubblici è farraginoso, richiamando con forza la necessità di semplificare la normativa vigente. Una posizione assolutamente condivisibile, </a:t>
            </a:r>
            <a:r>
              <a:rPr lang="it-IT" i="1" dirty="0">
                <a:solidFill>
                  <a:srgbClr val="FFFF00"/>
                </a:solidFill>
              </a:rPr>
              <a:t>soprattutto ora che le istituzioni hanno il dovere di rimuovere ogni ostacolo che si frapponga al raggiungimento degli obiettivi del PNR</a:t>
            </a:r>
            <a:r>
              <a:rPr lang="it-IT" dirty="0">
                <a:solidFill>
                  <a:srgbClr val="FFFF00"/>
                </a:solidFill>
              </a:rPr>
              <a:t>R</a:t>
            </a:r>
            <a:r>
              <a:rPr lang="it-IT" dirty="0"/>
              <a:t>”.</a:t>
            </a:r>
          </a:p>
          <a:p>
            <a:pPr marL="0" indent="0" algn="just">
              <a:buNone/>
            </a:pPr>
            <a:r>
              <a:rPr lang="it-IT" dirty="0"/>
              <a:t>“</a:t>
            </a:r>
            <a:r>
              <a:rPr lang="it-IT" i="1" dirty="0"/>
              <a:t>La Conferenza delle Regioni</a:t>
            </a:r>
            <a:r>
              <a:rPr lang="it-IT" dirty="0"/>
              <a:t> – ha ricordato il Presidente </a:t>
            </a:r>
            <a:r>
              <a:rPr lang="it-IT" dirty="0" err="1"/>
              <a:t>Fedriga</a:t>
            </a:r>
            <a:r>
              <a:rPr lang="it-IT" dirty="0"/>
              <a:t> – </a:t>
            </a:r>
            <a:r>
              <a:rPr lang="it-IT" i="1" dirty="0"/>
              <a:t>è intervenuta a più riprese e in diverse sedi per </a:t>
            </a:r>
            <a:r>
              <a:rPr lang="it-IT" i="1" dirty="0">
                <a:solidFill>
                  <a:srgbClr val="FFFF00"/>
                </a:solidFill>
              </a:rPr>
              <a:t>sollecitare profonde semplificazioni del codice dei contratti pubblici,</a:t>
            </a:r>
            <a:r>
              <a:rPr lang="it-IT" i="1" dirty="0"/>
              <a:t> presentando sempre puntuali emendamenti, anche in occasione del parere sul Decreto relativo alla </a:t>
            </a:r>
            <a:r>
              <a:rPr lang="it-IT" i="1" dirty="0" err="1"/>
              <a:t>governance</a:t>
            </a:r>
            <a:r>
              <a:rPr lang="it-IT" i="1" dirty="0"/>
              <a:t> del PNRR.</a:t>
            </a:r>
            <a:br>
              <a:rPr lang="it-IT" dirty="0"/>
            </a:br>
            <a:r>
              <a:rPr lang="it-IT" i="1" dirty="0"/>
              <a:t>L’auspicio</a:t>
            </a:r>
            <a:r>
              <a:rPr lang="it-IT" dirty="0"/>
              <a:t> – conclude </a:t>
            </a:r>
            <a:r>
              <a:rPr lang="it-IT" dirty="0" err="1"/>
              <a:t>Fedriga</a:t>
            </a:r>
            <a:r>
              <a:rPr lang="it-IT" dirty="0"/>
              <a:t> – </a:t>
            </a:r>
            <a:r>
              <a:rPr lang="it-IT" i="1" dirty="0"/>
              <a:t>è che ora Governo e Parlamento vogliano cogliere l’opportunità di considerare con attenzione tutte le proposte emendative che le Regioni all’unanimità hanno già depositato”</a:t>
            </a:r>
            <a:endParaRPr lang="it-IT" dirty="0"/>
          </a:p>
          <a:p>
            <a:pPr marL="0" indent="0" algn="just">
              <a:lnSpc>
                <a:spcPct val="120000"/>
              </a:lnSpc>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Tree>
    <p:extLst>
      <p:ext uri="{BB962C8B-B14F-4D97-AF65-F5344CB8AC3E}">
        <p14:creationId xmlns:p14="http://schemas.microsoft.com/office/powerpoint/2010/main" val="217750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dirty="0"/>
              <a:t>Come noto, la Commissione aveva eccepito, tra l’altro, la mancata previsione di escludere un operatore economico (dalla partecipazione a una procedura di appalto o di concessione) che ha violato gli obblighi relativi al pagamento di imposte o contributi previdenziali qualora tale violazione possa essere adeguatamente dimostrata, pur non essendo stata stabilita da una decisione giudiziaria o amministrativa avente effetto definitivo</a:t>
            </a:r>
          </a:p>
          <a:p>
            <a:pPr algn="just"/>
            <a:endParaRPr lang="it-IT" sz="1600" dirty="0"/>
          </a:p>
          <a:p>
            <a:pPr algn="just"/>
            <a:r>
              <a:rPr lang="it-IT" sz="1600" dirty="0"/>
              <a:t>Questa richiesta è stata recepita dall’art. 8, comma 5, </a:t>
            </a:r>
            <a:r>
              <a:rPr lang="it-IT" sz="1600" dirty="0" err="1"/>
              <a:t>lett</a:t>
            </a:r>
            <a:r>
              <a:rPr lang="it-IT" sz="1600" dirty="0"/>
              <a:t>. b) del DL 76/2020 </a:t>
            </a:r>
            <a:r>
              <a:rPr lang="it-IT" sz="1600" dirty="0" err="1"/>
              <a:t>conv</a:t>
            </a:r>
            <a:r>
              <a:rPr lang="it-IT" sz="1600" dirty="0"/>
              <a:t>. L.120/2020, il quale ha riscritto il quinto periodo del comma 4 dell’art. 80 del Codice in questi termini: “</a:t>
            </a:r>
            <a:r>
              <a:rPr lang="it-IT" sz="1600" i="1" dirty="0"/>
              <a:t>Un operatore economico può essere escluso dalla partecipazione a una procedura d’appalto se la stazione appaltante è a conoscenza e può adeguatamente dimostrare che lo stesso non ha ottemperato agli obblighi relativi al pagamento delle imposte e tasse o dei contributi previdenziali </a:t>
            </a:r>
            <a:r>
              <a:rPr lang="it-IT" sz="1600" i="1" dirty="0">
                <a:solidFill>
                  <a:srgbClr val="FFFF00"/>
                </a:solidFill>
              </a:rPr>
              <a:t>non definitivamente accertati </a:t>
            </a:r>
            <a:r>
              <a:rPr lang="it-IT" sz="1600" i="1" dirty="0"/>
              <a:t>qualora tale mancato pagamento costituisca una grave violazione ai sensi rispettivamente del secondo o del quarto periodo. Il presente comma non si applica quando l’operatore economico ha ottemperato ai suoi obblighi pagando o impegnandosi in modo vincolante a pagare le imposte o i contributi previdenziali dovuti, compresi eventuali interessi o multe, ovvero quando il debito tributario o previdenziale sia comunque integralmente estinto, purché l’estinzione, il pagamento o l’impegno si siano perfezionati anteriormente alla scadenza del termine per la presentazione delle domande”.</a:t>
            </a:r>
          </a:p>
          <a:p>
            <a:pPr algn="just"/>
            <a:endParaRPr lang="it-IT" sz="16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77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dirty="0"/>
              <a:t>La Commissione aveva eccepito, l’obbligo di indicazione di una terna di subappaltatori nei contratti di appalto e di concessione.</a:t>
            </a:r>
          </a:p>
          <a:p>
            <a:pPr algn="just"/>
            <a:endParaRPr lang="it-IT" sz="1600" dirty="0"/>
          </a:p>
          <a:p>
            <a:pPr algn="just"/>
            <a:r>
              <a:rPr lang="it-IT" sz="1600" dirty="0"/>
              <a:t>Ulteriori contestazioni della Commissione europea, confermate nella lettera di costituzione in mora complementare, riguardano le disposizioni italiane concernenti:</a:t>
            </a:r>
          </a:p>
          <a:p>
            <a:pPr algn="just"/>
            <a:r>
              <a:rPr lang="it-IT" sz="1600" dirty="0"/>
              <a:t>a) il divieto di subappaltare </a:t>
            </a:r>
            <a:r>
              <a:rPr lang="it-IT" sz="1600" dirty="0" err="1"/>
              <a:t>piu</a:t>
            </a:r>
            <a:r>
              <a:rPr lang="it-IT" sz="1600" dirty="0"/>
              <a:t>̀ del 30% di un contratto pubblico: (</a:t>
            </a:r>
            <a:r>
              <a:rPr lang="it-IT" sz="1600" i="1" dirty="0">
                <a:solidFill>
                  <a:srgbClr val="FFFF00"/>
                </a:solidFill>
              </a:rPr>
              <a:t>su tale questione, come noto, è intervenuta la disciplina dell’art. 49 del DL 77/2021 </a:t>
            </a:r>
            <a:r>
              <a:rPr lang="it-IT" sz="1600" i="1" dirty="0" err="1">
                <a:solidFill>
                  <a:srgbClr val="FFFF00"/>
                </a:solidFill>
              </a:rPr>
              <a:t>conv</a:t>
            </a:r>
            <a:r>
              <a:rPr lang="it-IT" sz="1600" i="1" dirty="0">
                <a:solidFill>
                  <a:srgbClr val="FFFF00"/>
                </a:solidFill>
              </a:rPr>
              <a:t>. L.108/2021 c.d. “Decreto Semplificazioni-bis” con modifiche all’art. 105 in vigore dal 1.11.2021 e la rimozione del limite generale e astratto contesto dalla Commissione UE);</a:t>
            </a:r>
          </a:p>
          <a:p>
            <a:pPr algn="just"/>
            <a:r>
              <a:rPr lang="it-IT" sz="1600" dirty="0"/>
              <a:t>b) il divieto generale per i subappaltatori di fare ricorso a loro volta ad altri subappaltatori (subappalto a cascata);</a:t>
            </a:r>
          </a:p>
          <a:p>
            <a:pPr algn="just"/>
            <a:r>
              <a:rPr lang="it-IT" sz="1600" dirty="0"/>
              <a:t>c) il divieto di sub-avvalimento (il soggetto delle cui capacità l’operatore intende avvalersi non </a:t>
            </a:r>
            <a:r>
              <a:rPr lang="it-IT" sz="1600" dirty="0" err="1"/>
              <a:t>puo</a:t>
            </a:r>
            <a:r>
              <a:rPr lang="it-IT" sz="1600" dirty="0"/>
              <a:t>̀ affidarsi a sua volta alle capacità di un altro soggetto);</a:t>
            </a:r>
          </a:p>
          <a:p>
            <a:pPr algn="just"/>
            <a:r>
              <a:rPr lang="it-IT" sz="1600" dirty="0"/>
              <a:t>d) il divieto per diversi offerenti in una procedura di gara di avvalersi dello stesso soggetto, per il soggetto di cui un offerente intende avvalersi di presentare un’offerta nella stessa procedura di gara e per l’offerente in una procedura di gara di essere subappaltatore di un altro offerente nella stessa procedura di gara;</a:t>
            </a:r>
          </a:p>
          <a:p>
            <a:pPr marL="0" indent="0" algn="just">
              <a:buNone/>
            </a:pPr>
            <a:endParaRPr lang="it-IT" sz="16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3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321595"/>
            <a:ext cx="7847012" cy="5136415"/>
          </a:xfrm>
        </p:spPr>
        <p:txBody>
          <a:bodyPr>
            <a:normAutofit/>
          </a:bodyPr>
          <a:lstStyle/>
          <a:p>
            <a:pPr algn="just"/>
            <a:r>
              <a:rPr lang="it-IT" sz="1600" dirty="0"/>
              <a:t>e) il divieto di avvalimento qualora il contratto pubblico comprenda opere super specialistiche, che secondo la Commissione europea sembra non consentire l’avvalimento in relazione all’intero oggetto del contratto e non solo in relazione alle opere super specialistiche in esso comprese;</a:t>
            </a:r>
          </a:p>
          <a:p>
            <a:pPr algn="just"/>
            <a:r>
              <a:rPr lang="it-IT" sz="1600" dirty="0" err="1"/>
              <a:t>f</a:t>
            </a:r>
            <a:r>
              <a:rPr lang="it-IT" sz="1600" dirty="0"/>
              <a:t>) le offerte anormalmente basse, con particolare riguardo al numero di minimo di offerte ammesse oltre il quale si prevede l’applicazione dell’esclusione automatica nei contratti sotto soglia </a:t>
            </a:r>
            <a:r>
              <a:rPr lang="it-IT" sz="1600" i="1" dirty="0">
                <a:solidFill>
                  <a:srgbClr val="FFFF00"/>
                </a:solidFill>
              </a:rPr>
              <a:t>(anche  tale rilievo è stato superato a seguito della novella dell’art. 97, comma 8, del Codice ad opera del DL “Sblocca-cantieri”, ovvero l'art. 1, comma 20, lettera u), della legge n. 55 del 2019, che ha innalzato il numero da cinque a dieci, mentre la questione rimane aperta per le procedure “emergenziali” del DL 76/2020 ove sono previste solo cinque offerte ammesse).</a:t>
            </a:r>
          </a:p>
          <a:p>
            <a:pPr algn="just"/>
            <a:endParaRPr lang="it-IT" sz="1600" i="1" dirty="0">
              <a:solidFill>
                <a:srgbClr val="FFFF00"/>
              </a:solidFill>
            </a:endParaRPr>
          </a:p>
          <a:p>
            <a:pPr algn="just"/>
            <a:r>
              <a:rPr lang="it-IT" sz="1600" dirty="0"/>
              <a:t>Con la citata messa in mora complementare, la Commissione europea ha individuato ulteriori profili di non </a:t>
            </a:r>
            <a:r>
              <a:rPr lang="it-IT" sz="1600" dirty="0" err="1"/>
              <a:t>conformita</a:t>
            </a:r>
            <a:r>
              <a:rPr lang="it-IT" sz="1600" dirty="0"/>
              <a:t>̀ dell’ordinamento italiano al regime europeo in materia di appalti e concessioni concernenti </a:t>
            </a:r>
            <a:r>
              <a:rPr lang="it-IT" sz="1600" dirty="0">
                <a:solidFill>
                  <a:srgbClr val="FFFF00"/>
                </a:solidFill>
              </a:rPr>
              <a:t>le categorie di operatori del settore cui è consentito partecipare alle procedure di aggiudicazione di contratti pubblici relativi a servizi di architettura e ingegneria</a:t>
            </a:r>
            <a:r>
              <a:rPr lang="it-IT" sz="1600" dirty="0"/>
              <a:t>; secondo la Commissione, la normativa italiana non sembrerebbe consentire a un operatore economico, il quale presti tali servizi e abbia una forma giuridica diversa da una di quelle elencate nella disciplina nazionale, di partecipare alle gare per l’affidamento di contratti pubblici relativi a tali medesimi servizi.</a:t>
            </a:r>
          </a:p>
          <a:p>
            <a:pPr algn="just"/>
            <a:endParaRPr lang="it-IT" sz="1600" i="1" dirty="0">
              <a:solidFill>
                <a:srgbClr val="FFFF00"/>
              </a:solidFill>
            </a:endParaRPr>
          </a:p>
          <a:p>
            <a:pPr algn="just"/>
            <a:endParaRPr lang="it-IT" sz="16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65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lnSpcReduction="10000"/>
          </a:bodyPr>
          <a:lstStyle/>
          <a:p>
            <a:pPr algn="just"/>
            <a:r>
              <a:rPr lang="it-IT" sz="1600" dirty="0">
                <a:solidFill>
                  <a:srgbClr val="FFFF00"/>
                </a:solidFill>
              </a:rPr>
              <a:t>Il 24 gennaio 2019</a:t>
            </a:r>
            <a:r>
              <a:rPr lang="it-IT" sz="1600" dirty="0"/>
              <a:t>, la Commissione europea aveva inviato una lettera di costituzione in mora nell’ambito della procedura di infrazione n. 2018/2273, con la quale ha contestato all’Italia l’</a:t>
            </a:r>
            <a:r>
              <a:rPr lang="it-IT" sz="1600" dirty="0" err="1"/>
              <a:t>incompatibilita</a:t>
            </a:r>
            <a:r>
              <a:rPr lang="it-IT" sz="1600" dirty="0"/>
              <a:t>̀ di alcune disposizioni dell’ordinamento interno in materia di contratti pubblici rispetto a quanto disposto dalle direttive europee relative alle concessioni (direttiva 2014/23), agli appalti pubblici nei settori ordinari (direttiva 2014/24) e agli appalti pubblici nei settori speciali (direttiva 2014/25). </a:t>
            </a:r>
          </a:p>
          <a:p>
            <a:pPr algn="just"/>
            <a:endParaRPr lang="it-IT" sz="1600" dirty="0"/>
          </a:p>
          <a:p>
            <a:pPr algn="just"/>
            <a:r>
              <a:rPr lang="it-IT" sz="1600" dirty="0"/>
              <a:t>A seguito della valutazione della risposta del Governo, la Commissione europea ha indirizzato all’Esecutivo una lettera di costituzione in mora complementare del </a:t>
            </a:r>
            <a:r>
              <a:rPr lang="it-IT" sz="1600" dirty="0">
                <a:solidFill>
                  <a:srgbClr val="FFFF00"/>
                </a:solidFill>
              </a:rPr>
              <a:t>27 novembre 2019, </a:t>
            </a:r>
            <a:r>
              <a:rPr lang="it-IT" sz="1600" dirty="0"/>
              <a:t>rilevando i problemi di </a:t>
            </a:r>
            <a:r>
              <a:rPr lang="it-IT" sz="1600" dirty="0" err="1"/>
              <a:t>conformita</a:t>
            </a:r>
            <a:r>
              <a:rPr lang="it-IT" sz="1600" dirty="0"/>
              <a:t>̀ sollevati in precedenza non ancora risolti e individuando ulteriori disposizioni della legislazione italiana non conformi alle citate direttive. Il Governo italiano avrebbe comunicato l’intenzione di apportare modificazioni alla legislazione vigente, al fine di adeguare la disciplina nazionale a quella europea, e avrebbe fornito elementi di informazione e di chiarimento rispetto a taluni profili di </a:t>
            </a:r>
            <a:r>
              <a:rPr lang="it-IT" sz="1600" dirty="0" err="1"/>
              <a:t>incompatibilita</a:t>
            </a:r>
            <a:r>
              <a:rPr lang="it-IT" sz="1600" dirty="0"/>
              <a:t>̀, che non necessiterebbero di ulteriori interventi normativi.</a:t>
            </a:r>
          </a:p>
          <a:p>
            <a:pPr algn="just"/>
            <a:endParaRPr lang="it-IT" sz="1600" dirty="0"/>
          </a:p>
          <a:p>
            <a:pPr algn="just"/>
            <a:r>
              <a:rPr lang="it-IT" sz="1600" dirty="0"/>
              <a:t>Alcuni degli interventi correttivi richiesti sono stati già apportati con il DL 32/2019 </a:t>
            </a:r>
            <a:r>
              <a:rPr lang="it-IT" sz="1600" dirty="0" err="1"/>
              <a:t>conv</a:t>
            </a:r>
            <a:r>
              <a:rPr lang="it-IT" sz="1600" dirty="0"/>
              <a:t>. L.55/2019 (subappalto, numero offerte ammesse per esclusione automatica offerte anomale), con il DL 76/2020 </a:t>
            </a:r>
            <a:r>
              <a:rPr lang="it-IT" sz="1600" dirty="0" err="1"/>
              <a:t>conv</a:t>
            </a:r>
            <a:r>
              <a:rPr lang="it-IT" sz="1600" dirty="0"/>
              <a:t>. L.120/2020 (irregolarità fiscali non definitive, subappalto) e con il DL 77/2021 </a:t>
            </a:r>
            <a:r>
              <a:rPr lang="it-IT" sz="1600" dirty="0" err="1"/>
              <a:t>conv</a:t>
            </a:r>
            <a:r>
              <a:rPr lang="it-IT" sz="1600" dirty="0"/>
              <a:t>. L.120/2021 (subappalto)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779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321595"/>
            <a:ext cx="7847012" cy="5136415"/>
          </a:xfrm>
        </p:spPr>
        <p:txBody>
          <a:bodyPr>
            <a:normAutofit/>
          </a:bodyPr>
          <a:lstStyle/>
          <a:p>
            <a:pPr algn="just"/>
            <a:endParaRPr lang="it-IT" sz="1800" dirty="0"/>
          </a:p>
          <a:p>
            <a:pPr algn="just"/>
            <a:r>
              <a:rPr lang="it-IT" sz="1800" dirty="0"/>
              <a:t>L’art. 8 della legge europea 2019-2020, come si dà conto nella relazione illustrativa, </a:t>
            </a:r>
            <a:r>
              <a:rPr lang="it-IT" sz="1800" dirty="0">
                <a:solidFill>
                  <a:srgbClr val="FFFF00"/>
                </a:solidFill>
              </a:rPr>
              <a:t>affronta solo alcuni dei profili di </a:t>
            </a:r>
            <a:r>
              <a:rPr lang="it-IT" sz="1800" dirty="0" err="1">
                <a:solidFill>
                  <a:srgbClr val="FFFF00"/>
                </a:solidFill>
              </a:rPr>
              <a:t>incompatibilita</a:t>
            </a:r>
            <a:r>
              <a:rPr lang="it-IT" sz="1800" dirty="0">
                <a:solidFill>
                  <a:srgbClr val="FFFF00"/>
                </a:solidFill>
              </a:rPr>
              <a:t>̀ con la normativa europea sollevati con la citata procedura di infrazione. </a:t>
            </a:r>
          </a:p>
          <a:p>
            <a:pPr algn="just"/>
            <a:endParaRPr lang="it-IT" sz="1800" dirty="0"/>
          </a:p>
          <a:p>
            <a:pPr algn="just"/>
            <a:r>
              <a:rPr lang="it-IT" sz="1800" dirty="0"/>
              <a:t>Rimangono tuttora aperte, ad esempio, le questioni dell’avvalimento e del subappalto “a cascata”.</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2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FF00"/>
                </a:solidFill>
              </a:rPr>
              <a:t>Modifiche introdotte all’art. 31 </a:t>
            </a:r>
          </a:p>
          <a:p>
            <a:pPr algn="just"/>
            <a:r>
              <a:rPr lang="it-IT" sz="1600" dirty="0"/>
              <a:t>All'articolo 31, comma 8, dopo il penultimo periodo, è aggiunto il seguente: “</a:t>
            </a:r>
            <a:r>
              <a:rPr lang="it-IT" sz="1600" b="1" i="1" dirty="0">
                <a:solidFill>
                  <a:srgbClr val="FFFF00"/>
                </a:solidFill>
              </a:rPr>
              <a:t>Il progettista </a:t>
            </a:r>
            <a:r>
              <a:rPr lang="it-IT" sz="1600" b="1" i="1" dirty="0" err="1">
                <a:solidFill>
                  <a:srgbClr val="FFFF00"/>
                </a:solidFill>
              </a:rPr>
              <a:t>puo</a:t>
            </a:r>
            <a:r>
              <a:rPr lang="it-IT" sz="1600" b="1" i="1" dirty="0">
                <a:solidFill>
                  <a:srgbClr val="FFFF00"/>
                </a:solidFill>
              </a:rPr>
              <a:t>̀ affidare a terzi </a:t>
            </a:r>
            <a:r>
              <a:rPr lang="it-IT" sz="1600" b="1" i="1" dirty="0" err="1">
                <a:solidFill>
                  <a:srgbClr val="FFFF00"/>
                </a:solidFill>
              </a:rPr>
              <a:t>attivita</a:t>
            </a:r>
            <a:r>
              <a:rPr lang="it-IT" sz="1600" b="1" i="1" dirty="0">
                <a:solidFill>
                  <a:srgbClr val="FFFF00"/>
                </a:solidFill>
              </a:rPr>
              <a:t>̀ di consulenza specialistica inerenti ai settori energetico, ambientale, acustico e in altri settori non attinenti la disciplina dell'ingegneria e dell'architettura per i quali siano richieste apposite certificazioni o competenze, rimanendo ferma la </a:t>
            </a:r>
            <a:r>
              <a:rPr lang="it-IT" sz="1600" b="1" i="1" dirty="0" err="1">
                <a:solidFill>
                  <a:srgbClr val="FFFF00"/>
                </a:solidFill>
              </a:rPr>
              <a:t>responsabilita</a:t>
            </a:r>
            <a:r>
              <a:rPr lang="it-IT" sz="1600" b="1" i="1" dirty="0">
                <a:solidFill>
                  <a:srgbClr val="FFFF00"/>
                </a:solidFill>
              </a:rPr>
              <a:t>̀ del progettista anche ai fini di tali </a:t>
            </a:r>
            <a:r>
              <a:rPr lang="it-IT" sz="1600" b="1" i="1" dirty="0" err="1">
                <a:solidFill>
                  <a:srgbClr val="FFFF00"/>
                </a:solidFill>
              </a:rPr>
              <a:t>attivita</a:t>
            </a:r>
            <a:r>
              <a:rPr lang="it-IT" sz="1600" b="1" i="1" dirty="0">
                <a:solidFill>
                  <a:srgbClr val="FFFF00"/>
                </a:solidFill>
              </a:rPr>
              <a:t>̀</a:t>
            </a:r>
            <a:r>
              <a:rPr lang="it-IT" sz="1600" dirty="0">
                <a:solidFill>
                  <a:srgbClr val="FFFF00"/>
                </a:solidFill>
              </a:rPr>
              <a:t>». </a:t>
            </a:r>
          </a:p>
          <a:p>
            <a:pPr marL="0" indent="0" algn="just">
              <a:buNone/>
            </a:pPr>
            <a:r>
              <a:rPr lang="it-IT" sz="1600" dirty="0">
                <a:solidFill>
                  <a:srgbClr val="FFFF00"/>
                </a:solidFill>
              </a:rPr>
              <a:t> </a:t>
            </a:r>
          </a:p>
          <a:p>
            <a:pPr algn="just"/>
            <a:r>
              <a:rPr lang="it-IT" sz="1600" dirty="0"/>
              <a:t>Dunque, la deroga al generale principio del divieto di subappalto per gli affidatari di incarichi tecnici, si arricchisce (oltre all’ipotesi delle attività relazione geologiche) con l’ulteriore fattispecie delle attività di consulenza specialistica nei limiti indicati dalla nuova disposizione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68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FF00"/>
                </a:solidFill>
              </a:rPr>
              <a:t>Modifiche introdotte all’art. 46</a:t>
            </a:r>
          </a:p>
          <a:p>
            <a:pPr algn="just"/>
            <a:r>
              <a:rPr lang="it-IT" sz="1600" dirty="0"/>
              <a:t>Si modifica l’art. 46 del Codice in cui sono elencati i soggetti ammessi a partecipare alle procedure di affidamento dei servizi attinenti all'architettura e all'ingegneria. La norma in esame aggiunge nel suddetto elenco degli operatori economici, previsto dall’art. 46, comma 1, la lettera d-bis), che prevede la partecipazione alle procedure di appalto anche di </a:t>
            </a:r>
            <a:r>
              <a:rPr lang="it-IT" sz="1600" dirty="0">
                <a:solidFill>
                  <a:srgbClr val="FFFF00"/>
                </a:solidFill>
              </a:rPr>
              <a:t>“</a:t>
            </a:r>
            <a:r>
              <a:rPr lang="it-IT" sz="1600" b="1" i="1" dirty="0">
                <a:solidFill>
                  <a:srgbClr val="FFFF00"/>
                </a:solidFill>
              </a:rPr>
              <a:t>altri soggetti abilitati in forza del diritto nazionale a offrire sul mercato servizi di ingegneria e di architettura nel rispetto dei principi di non discriminazione e par condicio fra i diversi soggetti abilitati</a:t>
            </a:r>
            <a:r>
              <a:rPr lang="it-IT" sz="1600" dirty="0">
                <a:solidFill>
                  <a:srgbClr val="FFFF00"/>
                </a:solidFill>
              </a:rPr>
              <a:t>”.</a:t>
            </a:r>
          </a:p>
          <a:p>
            <a:pPr marL="0" indent="0" algn="just">
              <a:buNone/>
            </a:pPr>
            <a:r>
              <a:rPr lang="it-IT" sz="1600" dirty="0"/>
              <a:t> </a:t>
            </a:r>
          </a:p>
          <a:p>
            <a:pPr algn="just"/>
            <a:r>
              <a:rPr lang="it-IT" sz="1600" dirty="0"/>
              <a:t>La novella recepisce quanto recentemente deciso dalla Corte di giustizia UE, che nella sentenza dell'11 giugno 2020, C‐219/19, ha stabilito che il diritto nazionale non </a:t>
            </a:r>
            <a:r>
              <a:rPr lang="it-IT" sz="1600" dirty="0" err="1"/>
              <a:t>puo</a:t>
            </a:r>
            <a:r>
              <a:rPr lang="it-IT" sz="1600" dirty="0"/>
              <a:t>̀ vietare ad una fondazione senza scopo di lucro, che è abilitata ad offrire taluni servizi sul mercato nazionale, di partecipare a procedure di aggiudicazione di appalti pubblici aventi ad oggetto la prestazione degli stessi servizi.</a:t>
            </a:r>
          </a:p>
          <a:p>
            <a:pPr algn="just"/>
            <a:endParaRPr lang="it-IT" sz="1600" dirty="0"/>
          </a:p>
          <a:p>
            <a:pPr algn="just"/>
            <a:r>
              <a:rPr lang="it-IT" sz="1600" dirty="0"/>
              <a:t>Conseguentemente, si interviene </a:t>
            </a:r>
            <a:r>
              <a:rPr lang="it-IT" sz="1600" dirty="0" err="1"/>
              <a:t>altresi</a:t>
            </a:r>
            <a:r>
              <a:rPr lang="it-IT" sz="1600" dirty="0"/>
              <a:t>̀ sulla lettera e) dell’art. 46, al fine di introdurre tali nuovi soggetti tra quelli ammessi nei raggruppamenti temporanei. </a:t>
            </a:r>
          </a:p>
          <a:p>
            <a:pPr marL="0" indent="0" algn="just">
              <a:buNone/>
            </a:pPr>
            <a:endParaRPr lang="it-IT" sz="16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5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FF00"/>
                </a:solidFill>
              </a:rPr>
              <a:t>Modifiche introdotte all’art. 46</a:t>
            </a:r>
          </a:p>
          <a:p>
            <a:pPr algn="just"/>
            <a:r>
              <a:rPr lang="it-IT" sz="1600" dirty="0"/>
              <a:t>Viene inoltre sostituito il comma 2 dell’art. 46, al fine di consentire anche a tali soggetti abilitati in forza del diritto nazionale a offrire sul mercato servizi di ingegneria e di architettura di poter partecipare alle procedure di appalto, con il solo possesso dei requisiti economico-finanziari e tecnico- organizzativi richiesti dal bando di gara, per un determinato periodo. Il comma 2 dell’art. 46 specifica che, ai fini della partecipazione alle procedure di affidamento dei servizi di ingegneria e architettura, le </a:t>
            </a:r>
            <a:r>
              <a:rPr lang="it-IT" sz="1600" dirty="0" err="1"/>
              <a:t>societa</a:t>
            </a:r>
            <a:r>
              <a:rPr lang="it-IT" sz="1600" dirty="0"/>
              <a:t>̀, per un periodo di cinque anni dalla loro costituzione, possono documentare il possesso dei requisiti economico-finanziari e tecnico-organizzativi richiesti dal bando di gara </a:t>
            </a:r>
            <a:r>
              <a:rPr lang="it-IT" sz="1600" b="1" u="sng" dirty="0"/>
              <a:t>anche con riferimento ai requisiti dei soci delle </a:t>
            </a:r>
            <a:r>
              <a:rPr lang="it-IT" sz="1600" b="1" u="sng" dirty="0" err="1"/>
              <a:t>societa</a:t>
            </a:r>
            <a:r>
              <a:rPr lang="it-IT" sz="1600" b="1" u="sng" dirty="0"/>
              <a:t>̀, qualora costituite nella forma di </a:t>
            </a:r>
            <a:r>
              <a:rPr lang="it-IT" sz="1600" b="1" u="sng" dirty="0" err="1"/>
              <a:t>societa</a:t>
            </a:r>
            <a:r>
              <a:rPr lang="it-IT" sz="1600" b="1" u="sng" dirty="0"/>
              <a:t>̀ di persone o di </a:t>
            </a:r>
            <a:r>
              <a:rPr lang="it-IT" sz="1600" b="1" u="sng" dirty="0" err="1"/>
              <a:t>societa</a:t>
            </a:r>
            <a:r>
              <a:rPr lang="it-IT" sz="1600" b="1" u="sng" dirty="0"/>
              <a:t>̀ cooperativa,</a:t>
            </a:r>
            <a:r>
              <a:rPr lang="it-IT" sz="1600" dirty="0"/>
              <a:t> </a:t>
            </a:r>
            <a:r>
              <a:rPr lang="it-IT" sz="1600" b="1" u="sng" dirty="0">
                <a:solidFill>
                  <a:srgbClr val="D5FA1F"/>
                </a:solidFill>
              </a:rPr>
              <a:t>e dei direttori tecnici o dei professionisti dipendenti della </a:t>
            </a:r>
            <a:r>
              <a:rPr lang="it-IT" sz="1600" b="1" u="sng" dirty="0" err="1">
                <a:solidFill>
                  <a:srgbClr val="D5FA1F"/>
                </a:solidFill>
              </a:rPr>
              <a:t>societa</a:t>
            </a:r>
            <a:r>
              <a:rPr lang="it-IT" sz="1600" b="1" u="sng" dirty="0">
                <a:solidFill>
                  <a:srgbClr val="D5FA1F"/>
                </a:solidFill>
              </a:rPr>
              <a:t>̀ con rapporto a tempo indeterminato, qualora costituite nella forma di </a:t>
            </a:r>
            <a:r>
              <a:rPr lang="it-IT" sz="1600" b="1" u="sng" dirty="0" err="1">
                <a:solidFill>
                  <a:srgbClr val="D5FA1F"/>
                </a:solidFill>
              </a:rPr>
              <a:t>societa</a:t>
            </a:r>
            <a:r>
              <a:rPr lang="it-IT" sz="1600" b="1" u="sng" dirty="0">
                <a:solidFill>
                  <a:srgbClr val="D5FA1F"/>
                </a:solidFill>
              </a:rPr>
              <a:t>̀ di capitali.</a:t>
            </a:r>
          </a:p>
          <a:p>
            <a:pPr algn="just"/>
            <a:endParaRPr lang="it-IT" sz="1600" dirty="0"/>
          </a:p>
          <a:p>
            <a:pPr algn="just"/>
            <a:r>
              <a:rPr lang="it-IT" sz="1600" dirty="0"/>
              <a:t>Si può ritenere, in applicazione del principio comunitario che vieta la discriminazione degli operatori economici sulla base della loro forma giuridica, la disposizione è applicabile anche ai soci professionisti operativi delle società di capitali e non può essere applicata ai soci non professionisti delle società di persone, ammessi dal </a:t>
            </a:r>
            <a:r>
              <a:rPr lang="it-IT" sz="1600" dirty="0" err="1"/>
              <a:t>d.m.</a:t>
            </a:r>
            <a:r>
              <a:rPr lang="it-IT" sz="1600" dirty="0"/>
              <a:t> n. 34/2013.</a:t>
            </a:r>
          </a:p>
          <a:p>
            <a:pPr marL="0" indent="0" algn="just">
              <a:buNone/>
            </a:pPr>
            <a:endParaRPr lang="it-IT" sz="16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985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800" b="1" dirty="0">
                <a:solidFill>
                  <a:srgbClr val="FFFF00"/>
                </a:solidFill>
              </a:rPr>
              <a:t>Modifiche introdotte all’art. 46</a:t>
            </a:r>
          </a:p>
          <a:p>
            <a:pPr algn="just"/>
            <a:r>
              <a:rPr lang="it-IT" sz="1800" dirty="0"/>
              <a:t>Si prevede infine che ai fini della partecipazione dei soggetti di cui alla lettera d-bis dell'articolo 46, comma 1, lettera d-bis del codice dei contratti pubblici alle procedure di affidamento dei servizi di ingegneria e architettura, entro sessanta giorni dall'entrata in vigore della legge, </a:t>
            </a:r>
            <a:r>
              <a:rPr lang="it-IT" sz="1800" dirty="0">
                <a:solidFill>
                  <a:srgbClr val="FFFF00"/>
                </a:solidFill>
              </a:rPr>
              <a:t>il Ministero per le infrastrutture e per la mobilità sostenibile individua, con apposito decreto, i requisiti minimi che tali soggetti sono tenuti a dimostrare</a:t>
            </a:r>
            <a:r>
              <a:rPr lang="it-IT" sz="1800" dirty="0"/>
              <a:t>, in particolare con riferimento all'obbligo di nomina di un direttore tecnico, alla verifica del contenuto dell'oggetto sociale, agli obblighi di </a:t>
            </a:r>
            <a:r>
              <a:rPr lang="it-IT" sz="1800" dirty="0" err="1"/>
              <a:t>regolarita</a:t>
            </a:r>
            <a:r>
              <a:rPr lang="it-IT" sz="1800" dirty="0"/>
              <a:t>̀ contributiva, di comunicazione e di iscrizione al casellario dell'A.N.A.C. </a:t>
            </a:r>
            <a:r>
              <a:rPr lang="it-IT" sz="1800" dirty="0" err="1"/>
              <a:t>nonche</a:t>
            </a:r>
            <a:r>
              <a:rPr lang="it-IT" sz="1800" dirty="0"/>
              <a:t>́ all'obbligo di assicurazione per lo svolgimento delle prestazioni professionali.</a:t>
            </a:r>
          </a:p>
          <a:p>
            <a:pPr marL="0" indent="0" algn="just">
              <a:buNone/>
            </a:pPr>
            <a:endParaRPr lang="it-IT" sz="16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4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00FFF9"/>
                </a:solidFill>
              </a:rPr>
              <a:t>Modifiche introdotte all’articolo 80</a:t>
            </a:r>
          </a:p>
          <a:p>
            <a:pPr algn="just"/>
            <a:r>
              <a:rPr lang="it-IT" sz="1600" dirty="0"/>
              <a:t>La lettera b) del comma 1 dell’art. 8 in esame modifica i commi 1, 5 e 7 dell’art. 80 del Codice,  </a:t>
            </a:r>
            <a:r>
              <a:rPr lang="it-IT" sz="1600" dirty="0">
                <a:solidFill>
                  <a:srgbClr val="FFFF00"/>
                </a:solidFill>
              </a:rPr>
              <a:t>eliminando definitivamente </a:t>
            </a:r>
            <a:r>
              <a:rPr lang="it-IT" sz="1600" dirty="0"/>
              <a:t>(dopo il regime sospensivo introdotto dai decreti Semplificazioni) </a:t>
            </a:r>
            <a:r>
              <a:rPr lang="it-IT" sz="1600" dirty="0">
                <a:solidFill>
                  <a:srgbClr val="FFFF00"/>
                </a:solidFill>
              </a:rPr>
              <a:t>i riferimenti al subappaltatore </a:t>
            </a:r>
            <a:r>
              <a:rPr lang="it-IT" sz="1600" dirty="0"/>
              <a:t>nella verifica dei motivi di esclusione.  </a:t>
            </a:r>
          </a:p>
          <a:p>
            <a:pPr algn="just"/>
            <a:endParaRPr lang="it-IT" sz="1600" dirty="0"/>
          </a:p>
          <a:p>
            <a:pPr algn="just"/>
            <a:r>
              <a:rPr lang="it-IT" sz="1600" dirty="0"/>
              <a:t>In sostanza, le modifiche in commento fanno venir meno la </a:t>
            </a:r>
            <a:r>
              <a:rPr lang="it-IT" sz="1600" dirty="0" err="1"/>
              <a:t>possibilita</a:t>
            </a:r>
            <a:r>
              <a:rPr lang="it-IT" sz="1600" dirty="0"/>
              <a:t>̀ che un operatore economico possa essere escluso da una procedura di gara, quando la causa di esclusione riguardi non </a:t>
            </a:r>
            <a:r>
              <a:rPr lang="it-IT" sz="1600" dirty="0" err="1"/>
              <a:t>gia</a:t>
            </a:r>
            <a:r>
              <a:rPr lang="it-IT" sz="1600" dirty="0"/>
              <a:t>̀ l'operatore medesimo, </a:t>
            </a:r>
            <a:r>
              <a:rPr lang="it-IT" sz="1600" dirty="0" err="1"/>
              <a:t>bensi</a:t>
            </a:r>
            <a:r>
              <a:rPr lang="it-IT" sz="1600" dirty="0"/>
              <a:t>̀ un suo subappaltatore proposto obbligatoriamente in sede di offerta. </a:t>
            </a:r>
          </a:p>
          <a:p>
            <a:pPr algn="just"/>
            <a:endParaRPr lang="it-IT" sz="1600" dirty="0"/>
          </a:p>
          <a:p>
            <a:pPr algn="just"/>
            <a:r>
              <a:rPr lang="it-IT" sz="1600" dirty="0"/>
              <a:t>Nel corso dell’esame in sede referente, è stato modificato, conseguentemente alle modifiche sopra illustrate, il comma 7 dell’art. 80 del Codice, al fine di limitare al solo operatore economico (escludendo quindi il subappaltatore) la </a:t>
            </a:r>
            <a:r>
              <a:rPr lang="it-IT" sz="1600" dirty="0" err="1"/>
              <a:t>possibilita</a:t>
            </a:r>
            <a:r>
              <a:rPr lang="it-IT" sz="1600" dirty="0"/>
              <a:t>̀, in caso di ravvedimento operoso dopo un giudizio definitivo per determinati reati, di essere ammesso a partecipare alle procedure di appalto.</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84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lnSpcReduction="10000"/>
          </a:bodyPr>
          <a:lstStyle/>
          <a:p>
            <a:pPr marL="0" indent="0" algn="just">
              <a:buNone/>
            </a:pPr>
            <a:endParaRPr lang="it-IT" sz="2000" b="1" dirty="0">
              <a:solidFill>
                <a:srgbClr val="00FFF9"/>
              </a:solidFill>
            </a:endParaRPr>
          </a:p>
          <a:p>
            <a:pPr marL="0" indent="0" algn="just">
              <a:buNone/>
            </a:pPr>
            <a:r>
              <a:rPr lang="it-IT" sz="2000" b="1" dirty="0">
                <a:solidFill>
                  <a:srgbClr val="00FFF9"/>
                </a:solidFill>
              </a:rPr>
              <a:t>Disegno di legge «Delega al Governo in materia di contratti pubblici» </a:t>
            </a:r>
          </a:p>
          <a:p>
            <a:pPr algn="just">
              <a:buFont typeface="Wingdings" pitchFamily="2" charset="2"/>
              <a:buChar char="Ø"/>
            </a:pPr>
            <a:endParaRPr lang="it-IT" sz="2000" dirty="0"/>
          </a:p>
          <a:p>
            <a:pPr algn="just">
              <a:buFont typeface="Wingdings" pitchFamily="2" charset="2"/>
              <a:buChar char="Ø"/>
            </a:pPr>
            <a:r>
              <a:rPr lang="it-IT" sz="2000" dirty="0"/>
              <a:t>Approvato dal Consiglio dei Ministri n. 26/2021 del 30 giugno 2021</a:t>
            </a:r>
          </a:p>
          <a:p>
            <a:pPr algn="just">
              <a:buFont typeface="Wingdings" pitchFamily="2" charset="2"/>
              <a:buChar char="Ø"/>
            </a:pPr>
            <a:endParaRPr lang="it-IT" sz="2000" dirty="0"/>
          </a:p>
          <a:p>
            <a:pPr algn="just">
              <a:buFont typeface="Wingdings" pitchFamily="2" charset="2"/>
              <a:buChar char="Ø"/>
            </a:pPr>
            <a:r>
              <a:rPr lang="it-IT" sz="2000" dirty="0"/>
              <a:t>Avviato l’iter al Senato AS n.2330 </a:t>
            </a:r>
          </a:p>
          <a:p>
            <a:pPr algn="just">
              <a:buFont typeface="Wingdings" pitchFamily="2" charset="2"/>
              <a:buChar char="Ø"/>
            </a:pPr>
            <a:endParaRPr lang="it-IT" sz="2000" dirty="0"/>
          </a:p>
          <a:p>
            <a:pPr algn="just">
              <a:buFont typeface="Wingdings" pitchFamily="2" charset="2"/>
              <a:buChar char="Ø"/>
            </a:pPr>
            <a:r>
              <a:rPr lang="it-IT" sz="2000" dirty="0"/>
              <a:t>Approvata la delega, il Governo avrà sei mesi di tempo per redigere i relativi provvedimenti attuativi (decreti legislativi)</a:t>
            </a:r>
          </a:p>
          <a:p>
            <a:pPr algn="just">
              <a:buFont typeface="Wingdings" pitchFamily="2" charset="2"/>
              <a:buChar char="Ø"/>
            </a:pPr>
            <a:endParaRPr lang="it-IT" sz="2000" dirty="0"/>
          </a:p>
          <a:p>
            <a:pPr algn="just">
              <a:buFont typeface="Wingdings" pitchFamily="2" charset="2"/>
              <a:buChar char="Ø"/>
            </a:pPr>
            <a:r>
              <a:rPr lang="it-IT" sz="2000" dirty="0"/>
              <a:t>Acquisizione dei pareri della Conferenza unificata, del Consiglio di Stato e delle Commissioni parlamentari competenti per materia (30 gg.)</a:t>
            </a:r>
          </a:p>
          <a:p>
            <a:pPr algn="just">
              <a:buFont typeface="Wingdings" pitchFamily="2" charset="2"/>
              <a:buChar char="Ø"/>
            </a:pPr>
            <a:endParaRPr lang="it-IT" sz="2000" dirty="0"/>
          </a:p>
          <a:p>
            <a:pPr algn="just">
              <a:buFont typeface="Wingdings" pitchFamily="2" charset="2"/>
              <a:buChar char="Ø"/>
            </a:pPr>
            <a:r>
              <a:rPr lang="it-IT" sz="2000" dirty="0"/>
              <a:t>Pubblicazione in GU</a:t>
            </a:r>
          </a:p>
          <a:p>
            <a:pPr marL="0" indent="0" algn="just">
              <a:buNone/>
            </a:pPr>
            <a:endParaRPr lang="it-IT" sz="2000" dirty="0"/>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9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C000"/>
                </a:solidFill>
              </a:rPr>
              <a:t>Modifiche introdotte all’articolo 105</a:t>
            </a:r>
          </a:p>
          <a:p>
            <a:pPr algn="just"/>
            <a:endParaRPr lang="it-IT" sz="1600" b="1" dirty="0">
              <a:solidFill>
                <a:srgbClr val="FFC000"/>
              </a:solidFill>
            </a:endParaRPr>
          </a:p>
          <a:p>
            <a:pPr algn="just"/>
            <a:r>
              <a:rPr lang="it-IT" sz="1600" dirty="0"/>
              <a:t>L’articolo 105 del Codice viene modificato dalla lettera c) del comma 1 dell’articolo 8 in esame, al fine di garantire il coordinamento con la novella introdotta all’art. 80. Al comma 4, </a:t>
            </a:r>
            <a:r>
              <a:rPr lang="it-IT" sz="1600" dirty="0" err="1"/>
              <a:t>lett</a:t>
            </a:r>
            <a:r>
              <a:rPr lang="it-IT" sz="1600" dirty="0"/>
              <a:t>. b) dell’art. 105, tra le </a:t>
            </a:r>
            <a:r>
              <a:rPr lang="it-IT" sz="1600" b="1" dirty="0">
                <a:solidFill>
                  <a:srgbClr val="FFFF00"/>
                </a:solidFill>
              </a:rPr>
              <a:t>condizioni per l’autorizzazione al subappalto </a:t>
            </a:r>
            <a:r>
              <a:rPr lang="it-IT" sz="1600" dirty="0"/>
              <a:t>si precisa che, per il subappaltatore, oltre al possesso della qualificazione nella relativa categoria, non devono sussistere a suo carico i motivi di esclusione di cui all’articolo 80: </a:t>
            </a:r>
            <a:r>
              <a:rPr lang="it-IT" sz="1600" dirty="0">
                <a:solidFill>
                  <a:srgbClr val="FFFF00"/>
                </a:solidFill>
              </a:rPr>
              <a:t>la verifica dei requisiti sul subappaltatore sarà quindi disposta solo in sede di autorizzazione</a:t>
            </a:r>
            <a:r>
              <a:rPr lang="it-IT" sz="1600" dirty="0"/>
              <a:t>. Viene inoltre coerentemente soppressa, al comma 4 dell’art. 105 del Codice, la </a:t>
            </a:r>
            <a:r>
              <a:rPr lang="it-IT" sz="1600" dirty="0" err="1"/>
              <a:t>lett</a:t>
            </a:r>
            <a:r>
              <a:rPr lang="it-IT" sz="1600" dirty="0"/>
              <a:t>. d) e dunque l’obbligo per il concorrente di dimostrare l'assenza in capo ai subappaltatori dei motivi di esclusione di cui all'articolo 80. </a:t>
            </a:r>
            <a:r>
              <a:rPr lang="it-IT" sz="1600" dirty="0">
                <a:solidFill>
                  <a:srgbClr val="FFFF00"/>
                </a:solidFill>
              </a:rPr>
              <a:t>In sostanza, si attribuisce al subappaltatore, e non </a:t>
            </a:r>
            <a:r>
              <a:rPr lang="it-IT" sz="1600" dirty="0" err="1">
                <a:solidFill>
                  <a:srgbClr val="FFFF00"/>
                </a:solidFill>
              </a:rPr>
              <a:t>gia</a:t>
            </a:r>
            <a:r>
              <a:rPr lang="it-IT" sz="1600" dirty="0">
                <a:solidFill>
                  <a:srgbClr val="FFFF00"/>
                </a:solidFill>
              </a:rPr>
              <a:t>̀ al concorrente, la dimostrazione della assenza dei motivi di esclusione.</a:t>
            </a:r>
          </a:p>
          <a:p>
            <a:pPr algn="just"/>
            <a:endParaRPr lang="it-IT" sz="1600" dirty="0">
              <a:solidFill>
                <a:srgbClr val="FFFF00"/>
              </a:solidFill>
            </a:endParaRPr>
          </a:p>
          <a:p>
            <a:pPr algn="just"/>
            <a:endParaRPr lang="it-IT" sz="1600" dirty="0">
              <a:solidFill>
                <a:srgbClr val="FFFF00"/>
              </a:solidFill>
            </a:endParaRP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C000"/>
                </a:solidFill>
              </a:rPr>
              <a:t>Modifiche introdotte all’articolo 105</a:t>
            </a:r>
          </a:p>
          <a:p>
            <a:pPr algn="just"/>
            <a:endParaRPr lang="it-IT" sz="1600" dirty="0"/>
          </a:p>
          <a:p>
            <a:pPr algn="just"/>
            <a:r>
              <a:rPr lang="it-IT" sz="1600" dirty="0"/>
              <a:t>Definitivamente soppresso anche il comma 6 dell’art. 105 sull’obbligo di indicare la terna dei subappaltatori (peraltro anch’esso sospeso dalle recenti disposizioni dei decreti Semplificazioni).</a:t>
            </a:r>
          </a:p>
          <a:p>
            <a:pPr algn="just"/>
            <a:endParaRPr lang="it-IT" sz="1600" dirty="0"/>
          </a:p>
          <a:p>
            <a:pPr algn="just"/>
            <a:r>
              <a:rPr lang="it-IT" sz="1600" dirty="0"/>
              <a:t>Come noto, la Commissione aveva ritenuto che, sebbene l’articolo 71, paragrafo 2, della direttiva 2014/24 prevedesse che le amministrazioni aggiudicatrici possono chiedere agli operatori di indicare nelle loro offerte “i subappaltatori proposti”, una disposizione quale l’articolo 105, comma 6, del Codice, che obbliga gli offerenti ad indicare sempre tre subappaltatori, anche qualora all’offerente ne occorrano meno di tre, viola il principio UE di </a:t>
            </a:r>
            <a:r>
              <a:rPr lang="it-IT" sz="1600" dirty="0" err="1"/>
              <a:t>proporzionalita</a:t>
            </a:r>
            <a:r>
              <a:rPr lang="it-IT" sz="1600" dirty="0"/>
              <a:t>̀ di cui all’articolo 18, paragrafo 1, della direttiva 2014/24.</a:t>
            </a:r>
          </a:p>
          <a:p>
            <a:pPr algn="just"/>
            <a:endParaRPr lang="it-IT" sz="1600" dirty="0"/>
          </a:p>
          <a:p>
            <a:pPr algn="just"/>
            <a:endParaRPr lang="it-IT" sz="16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51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600" b="1" dirty="0">
                <a:solidFill>
                  <a:srgbClr val="FF9C6A"/>
                </a:solidFill>
              </a:rPr>
              <a:t>Modifiche introdotte all’articolo 174</a:t>
            </a:r>
          </a:p>
          <a:p>
            <a:pPr algn="just"/>
            <a:r>
              <a:rPr lang="it-IT" sz="1600" dirty="0"/>
              <a:t>Per quanto riguarda la disciplina del subappalto nei contratti di concessione previsti dal Codice, con le modifiche all’articolo 174, commi 2 e 3 del Codice, i “grandi” operatori economici </a:t>
            </a:r>
            <a:r>
              <a:rPr lang="it-IT" sz="1600" dirty="0">
                <a:solidFill>
                  <a:srgbClr val="FFFF00"/>
                </a:solidFill>
              </a:rPr>
              <a:t>non sono più obbligati ad indicare, in sede di offerta, la terna di nominativi di subappaltatori.</a:t>
            </a:r>
          </a:p>
          <a:p>
            <a:pPr algn="just"/>
            <a:r>
              <a:rPr lang="it-IT" sz="1600" dirty="0"/>
              <a:t>Per ultimo, i commi 2, 3 e 4 del più volte citato articolo 8,  per effetto delle modifiche introdotte nel Codice dal comma 1 dell’articolo 8, </a:t>
            </a:r>
            <a:r>
              <a:rPr lang="it-IT" sz="1600" dirty="0">
                <a:solidFill>
                  <a:srgbClr val="FFFF00"/>
                </a:solidFill>
              </a:rPr>
              <a:t>è disposta la soppressione di parte della disciplina transitoria relativa al subappalto, recata dall’articolo 1, comma 18 del D.L. 32/2019 </a:t>
            </a:r>
            <a:r>
              <a:rPr lang="it-IT" sz="1600" dirty="0"/>
              <a:t>che, nelle more di una complessiva revisione del Codice, ha previsto, in sostanza, l’applicazione temporanea di norme identiche/analoghe a quelle introdotte dalla norma in esame, con conseguente sospensione contestuale dell’efficacia delle vigenti disposizioni in materia.</a:t>
            </a:r>
          </a:p>
          <a:p>
            <a:pPr algn="just"/>
            <a:r>
              <a:rPr lang="it-IT" sz="1600" dirty="0"/>
              <a:t>È stabilito, poi, con una modifica al D.M. 192/2017 che disciplina le procedure di scelta del contraente e l'esecuzione del </a:t>
            </a:r>
            <a:r>
              <a:rPr lang="it-IT" sz="1600" dirty="0">
                <a:solidFill>
                  <a:srgbClr val="FFFF00"/>
                </a:solidFill>
              </a:rPr>
              <a:t>contratto da svolgersi all'estero, la possibilità per gli eventuali subappalti di superare complessivamente il trenta per cento dell'importo complessivo del contratto.</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16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800" b="1" dirty="0">
                <a:solidFill>
                  <a:srgbClr val="D5FA1F"/>
                </a:solidFill>
              </a:rPr>
              <a:t>Modifiche introdotte all’articolo 113-bis</a:t>
            </a:r>
          </a:p>
          <a:p>
            <a:pPr algn="just"/>
            <a:r>
              <a:rPr lang="it-IT" sz="1800" dirty="0"/>
              <a:t>Vengono inseriti nuovi commi con disposizioni di semplificazione e accelerazione dei SAL. Si prevede, in particolare:</a:t>
            </a:r>
          </a:p>
          <a:p>
            <a:pPr algn="just"/>
            <a:r>
              <a:rPr lang="it-IT" sz="1800" dirty="0"/>
              <a:t>a) fermi restando i compiti del direttore dei lavori, l'esecutore </a:t>
            </a:r>
            <a:r>
              <a:rPr lang="it-IT" sz="1800" dirty="0" err="1"/>
              <a:t>puo</a:t>
            </a:r>
            <a:r>
              <a:rPr lang="it-IT" sz="1800" dirty="0"/>
              <a:t>̀ comunicare alla stazione appaltante il raggiungimento delle condizioni contrattuali per l'adozione dello stato di avanzamento dei lavori; </a:t>
            </a:r>
          </a:p>
          <a:p>
            <a:pPr algn="just"/>
            <a:r>
              <a:rPr lang="it-IT" sz="1800" dirty="0"/>
              <a:t>b) il direttore dei lavori accerta senza indugio il raggiungimento delle condizioni contrattuali e adotta lo stato di avanzamento dei lavori contestualmente all'esito positivo del suddetto accertamento ovvero contestualmente al ricevimento della comunicazione;</a:t>
            </a:r>
          </a:p>
          <a:p>
            <a:pPr algn="just"/>
            <a:r>
              <a:rPr lang="it-IT" sz="1800" dirty="0"/>
              <a:t>c) in caso di </a:t>
            </a:r>
            <a:r>
              <a:rPr lang="it-IT" sz="1800" dirty="0" err="1"/>
              <a:t>difformita</a:t>
            </a:r>
            <a:r>
              <a:rPr lang="it-IT" sz="1800" dirty="0"/>
              <a:t>̀ tra le valutazioni del direttore dei lavori e quelle dell'esecutore in merito al raggiungimento delle condizioni contrattuali, il direttore dei lavori, a seguito di tempestivo accertamento in contraddittorio con l'esecutore, procede all'archiviazione della comunicazione di cui al comma 1-bis ovvero all'adozione dello stato di avanzamento dei lavori; </a:t>
            </a:r>
          </a:p>
          <a:p>
            <a:pPr algn="just"/>
            <a:endParaRPr lang="it-IT" sz="18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2488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r>
              <a:rPr lang="it-IT" sz="1800" b="1" dirty="0">
                <a:solidFill>
                  <a:srgbClr val="D5FA1F"/>
                </a:solidFill>
              </a:rPr>
              <a:t>Modifiche introdotte all’articolo 113-bis</a:t>
            </a:r>
          </a:p>
          <a:p>
            <a:pPr algn="just"/>
            <a:r>
              <a:rPr lang="it-IT" sz="1800" dirty="0"/>
              <a:t>Vengono inseriti nuovi commi con disposizioni di semplificazione e accelerazione dei SAL. Si prevede, in particolare:</a:t>
            </a:r>
          </a:p>
          <a:p>
            <a:pPr algn="just"/>
            <a:r>
              <a:rPr lang="it-IT" sz="1800" dirty="0"/>
              <a:t>d) Il direttore dei lavori trasmette immediatamente lo stato di avanzamento dei lavori al RUP, il quale  emette il certificato di pagamento contestualmente all'adozione dello stato di avanzamento dei lavori e, comunque, non oltre sette giorni dalla data della sua adozione, previa verifica della </a:t>
            </a:r>
            <a:r>
              <a:rPr lang="it-IT" sz="1800" dirty="0" err="1"/>
              <a:t>regolarita</a:t>
            </a:r>
            <a:r>
              <a:rPr lang="it-IT" sz="1800" dirty="0"/>
              <a:t>̀ contributiva dell'esecutore e dei subappaltatori. Il RUP invia il certificato di pagamento alla stazione appaltante, la quale procede al pagamento;</a:t>
            </a:r>
          </a:p>
          <a:p>
            <a:pPr algn="just"/>
            <a:r>
              <a:rPr lang="it-IT" sz="1800" dirty="0"/>
              <a:t>e) l'esecutore </a:t>
            </a:r>
            <a:r>
              <a:rPr lang="it-IT" sz="1800" dirty="0" err="1"/>
              <a:t>puo</a:t>
            </a:r>
            <a:r>
              <a:rPr lang="it-IT" sz="1800" dirty="0"/>
              <a:t>̀ emettere fattura al momento dell'adozione dello stato di avanzamento dei lavori. L'emissione della fattura da parte dell'esecutore non è subordinata al rilascio del certificato di pagamento da parte del RUP.</a:t>
            </a:r>
          </a:p>
          <a:p>
            <a:pPr algn="just"/>
            <a:r>
              <a:rPr lang="it-IT" sz="1800" dirty="0" err="1"/>
              <a:t>f</a:t>
            </a:r>
            <a:r>
              <a:rPr lang="it-IT" sz="1800" dirty="0"/>
              <a:t>) ogni certificato di pagamento emesso dal RUP è annotato nel registro di </a:t>
            </a:r>
            <a:r>
              <a:rPr lang="it-IT" sz="1800" dirty="0" err="1"/>
              <a:t>contabilita</a:t>
            </a:r>
            <a:r>
              <a:rPr lang="it-IT" sz="1800" dirty="0"/>
              <a:t>.</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europea 2019-2020</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11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DABED8-8CA4-8C47-8204-A779C420200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F1905F2-2C25-4A46-8A20-38A85905F298}"/>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11348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Decreto Infrastrutture</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546651" y="1060619"/>
            <a:ext cx="8229600" cy="5260668"/>
          </a:xfrm>
          <a:prstGeom prst="rect">
            <a:avLst/>
          </a:prstGeom>
        </p:spPr>
        <p:txBody>
          <a:bodyPr>
            <a:noAutofit/>
          </a:bodyPr>
          <a:lstStyle/>
          <a:p>
            <a:pPr algn="just">
              <a:spcBef>
                <a:spcPts val="0"/>
              </a:spcBef>
            </a:pPr>
            <a:r>
              <a:rPr lang="it-IT" sz="1800" b="1" dirty="0">
                <a:solidFill>
                  <a:srgbClr val="FFFF00"/>
                </a:solidFill>
              </a:rPr>
              <a:t>DECRETO-LEGGE 10 settembre 2021, n. 121  </a:t>
            </a:r>
          </a:p>
          <a:p>
            <a:pPr algn="just">
              <a:spcBef>
                <a:spcPts val="0"/>
              </a:spcBef>
            </a:pPr>
            <a:r>
              <a:rPr lang="it-IT" sz="1800" dirty="0">
                <a:solidFill>
                  <a:schemeClr val="accent2">
                    <a:lumMod val="20000"/>
                    <a:lumOff val="80000"/>
                  </a:schemeClr>
                </a:solidFill>
              </a:rPr>
              <a:t>Disposizioni urgenti in materia di investimenti e sicurezza delle infrastrutture, dei trasporti e della circolazione stradale, per la </a:t>
            </a:r>
            <a:r>
              <a:rPr lang="it-IT" sz="1800" dirty="0" err="1">
                <a:solidFill>
                  <a:schemeClr val="accent2">
                    <a:lumMod val="20000"/>
                    <a:lumOff val="80000"/>
                  </a:schemeClr>
                </a:solidFill>
              </a:rPr>
              <a:t>funzionalita'</a:t>
            </a:r>
            <a:r>
              <a:rPr lang="it-IT" sz="1800" dirty="0">
                <a:solidFill>
                  <a:schemeClr val="accent2">
                    <a:lumMod val="20000"/>
                    <a:lumOff val="80000"/>
                  </a:schemeClr>
                </a:solidFill>
              </a:rPr>
              <a:t> del Ministero delle infrastrutture e della </a:t>
            </a:r>
            <a:r>
              <a:rPr lang="it-IT" sz="1800" dirty="0" err="1">
                <a:solidFill>
                  <a:schemeClr val="accent2">
                    <a:lumMod val="20000"/>
                    <a:lumOff val="80000"/>
                  </a:schemeClr>
                </a:solidFill>
              </a:rPr>
              <a:t>mobilita'</a:t>
            </a:r>
            <a:r>
              <a:rPr lang="it-IT" sz="1800" dirty="0">
                <a:solidFill>
                  <a:schemeClr val="accent2">
                    <a:lumMod val="20000"/>
                    <a:lumOff val="80000"/>
                  </a:schemeClr>
                </a:solidFill>
              </a:rPr>
              <a:t> sostenibili, del Consiglio superiore dei lavori pubblici e dell'Agenzia nazionale per la sicurezza delle infrastrutture stradali e autostradali. </a:t>
            </a:r>
          </a:p>
          <a:p>
            <a:pPr algn="just">
              <a:spcBef>
                <a:spcPts val="0"/>
              </a:spcBef>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dirty="0">
                <a:solidFill>
                  <a:schemeClr val="accent2">
                    <a:lumMod val="20000"/>
                    <a:lumOff val="80000"/>
                  </a:schemeClr>
                </a:solidFill>
              </a:rPr>
              <a:t>Pubblicato in GU Serie Generale n.217 del 10-09-2021</a:t>
            </a:r>
          </a:p>
          <a:p>
            <a:pPr marL="285750" indent="-285750" algn="just">
              <a:spcBef>
                <a:spcPts val="0"/>
              </a:spcBef>
              <a:buFont typeface="Wingdings" pitchFamily="2" charset="2"/>
              <a:buChar char="Ø"/>
            </a:pPr>
            <a:r>
              <a:rPr lang="it-IT" sz="1800" b="1" u="sng" dirty="0">
                <a:solidFill>
                  <a:schemeClr val="accent2">
                    <a:lumMod val="20000"/>
                    <a:lumOff val="80000"/>
                  </a:schemeClr>
                </a:solidFill>
              </a:rPr>
              <a:t>Entrata in vigore del provvedimento: 11.09.2021</a:t>
            </a:r>
          </a:p>
          <a:p>
            <a:pPr marL="285750" indent="-285750" algn="just">
              <a:spcBef>
                <a:spcPts val="0"/>
              </a:spcBef>
              <a:buFont typeface="Wingdings" pitchFamily="2" charset="2"/>
              <a:buChar char="Ø"/>
            </a:pPr>
            <a:endParaRPr lang="it-IT" sz="1800" b="1" u="sng" dirty="0">
              <a:solidFill>
                <a:schemeClr val="accent2">
                  <a:lumMod val="20000"/>
                  <a:lumOff val="80000"/>
                </a:schemeClr>
              </a:solidFill>
            </a:endParaRPr>
          </a:p>
          <a:p>
            <a:pPr marL="285750" indent="-285750" algn="just">
              <a:spcBef>
                <a:spcPts val="0"/>
              </a:spcBef>
              <a:buFont typeface="Wingdings" pitchFamily="2" charset="2"/>
              <a:buChar char="Ø"/>
            </a:pPr>
            <a:endParaRPr lang="it-IT" sz="1800" b="1" u="sng" dirty="0">
              <a:solidFill>
                <a:schemeClr val="accent2">
                  <a:lumMod val="20000"/>
                  <a:lumOff val="80000"/>
                </a:schemeClr>
              </a:solidFill>
            </a:endParaRPr>
          </a:p>
          <a:p>
            <a:pPr algn="just">
              <a:spcBef>
                <a:spcPts val="0"/>
              </a:spcBef>
            </a:pPr>
            <a:r>
              <a:rPr lang="it-IT" sz="1600" b="1" dirty="0">
                <a:solidFill>
                  <a:srgbClr val="FFFF00"/>
                </a:solidFill>
              </a:rPr>
              <a:t>Art. 5 Disposizioni urgenti per la </a:t>
            </a:r>
            <a:r>
              <a:rPr lang="it-IT" sz="1600" b="1" dirty="0" err="1">
                <a:solidFill>
                  <a:srgbClr val="FFFF00"/>
                </a:solidFill>
              </a:rPr>
              <a:t>funzionalita'</a:t>
            </a:r>
            <a:r>
              <a:rPr lang="it-IT" sz="1600" b="1" dirty="0">
                <a:solidFill>
                  <a:srgbClr val="FFFF00"/>
                </a:solidFill>
              </a:rPr>
              <a:t> del Ministero delle infrastrutture e della </a:t>
            </a:r>
            <a:r>
              <a:rPr lang="it-IT" sz="1600" b="1" dirty="0" err="1">
                <a:solidFill>
                  <a:srgbClr val="FFFF00"/>
                </a:solidFill>
              </a:rPr>
              <a:t>mobilita'</a:t>
            </a:r>
            <a:r>
              <a:rPr lang="it-IT" sz="1600" b="1" dirty="0">
                <a:solidFill>
                  <a:srgbClr val="FFFF00"/>
                </a:solidFill>
              </a:rPr>
              <a:t> sostenibili e del Consiglio superiore dei lavori pubblici e in materia di incentivi per funzioni tecniche</a:t>
            </a:r>
          </a:p>
          <a:p>
            <a:pPr algn="just">
              <a:spcBef>
                <a:spcPts val="0"/>
              </a:spcBef>
            </a:pPr>
            <a:r>
              <a:rPr lang="it-IT" sz="1600" dirty="0"/>
              <a:t>10. Il </a:t>
            </a:r>
            <a:r>
              <a:rPr lang="it-IT" sz="1600" b="1" u="sng" dirty="0"/>
              <a:t>regolamento</a:t>
            </a:r>
            <a:r>
              <a:rPr lang="it-IT" sz="1600" dirty="0"/>
              <a:t> di cui all'articolo 113, comma 3, del decreto legislativo 18 aprile 2016, n. 50, </a:t>
            </a:r>
            <a:r>
              <a:rPr lang="it-IT" sz="1600" b="1" u="sng" dirty="0"/>
              <a:t>si applica agli appalti di lavori, servizi e forniture le cui procedure di gara sono state avviate successivamente alla data di entrata in vigore del medesimo decreto legislativo,</a:t>
            </a:r>
            <a:r>
              <a:rPr lang="it-IT" sz="1600" dirty="0"/>
              <a:t> </a:t>
            </a:r>
            <a:r>
              <a:rPr lang="it-IT" sz="1600" b="1" u="sng" dirty="0">
                <a:solidFill>
                  <a:srgbClr val="FFFF00"/>
                </a:solidFill>
              </a:rPr>
              <a:t>anche se eseguiti prima dell'entrata in vigore del predetto regolamento.</a:t>
            </a:r>
            <a:r>
              <a:rPr lang="it-IT" sz="1600" dirty="0"/>
              <a:t> Gli oneri per la ripartizione delle risorse finanziarie di cui all'articolo 113, comma 2, del decreto legislativo n. 50 del 2016 fanno carico agli stanziamenti </a:t>
            </a:r>
            <a:r>
              <a:rPr lang="it-IT" sz="1600" dirty="0" err="1"/>
              <a:t>gia'</a:t>
            </a:r>
            <a:r>
              <a:rPr lang="it-IT" sz="1600" dirty="0"/>
              <a:t> accantonati per i singoli appalti di lavori, servizi e forniture di cui al primo periodo negli stati di previsione della spesa o nei bilanci delle stazioni appaltanti.</a:t>
            </a:r>
            <a:endParaRPr lang="it-IT" sz="1600" dirty="0">
              <a:solidFill>
                <a:schemeClr val="accent2">
                  <a:lumMod val="20000"/>
                  <a:lumOff val="80000"/>
                </a:schemeClr>
              </a:solidFill>
            </a:endParaRPr>
          </a:p>
          <a:p>
            <a:pPr algn="just">
              <a:spcBef>
                <a:spcPts val="0"/>
              </a:spcBef>
            </a:pPr>
            <a:endParaRPr lang="it-IT" sz="1600" b="1" u="sng" dirty="0">
              <a:solidFill>
                <a:schemeClr val="accent2">
                  <a:lumMod val="20000"/>
                  <a:lumOff val="80000"/>
                </a:schemeClr>
              </a:solidFill>
            </a:endParaRPr>
          </a:p>
          <a:p>
            <a:pPr algn="just">
              <a:spcBef>
                <a:spcPts val="0"/>
              </a:spcBef>
            </a:pPr>
            <a:endParaRPr lang="it-IT" sz="1600" b="1" u="sng" dirty="0">
              <a:solidFill>
                <a:schemeClr val="accent2">
                  <a:lumMod val="20000"/>
                  <a:lumOff val="80000"/>
                </a:schemeClr>
              </a:solidFill>
            </a:endParaRPr>
          </a:p>
          <a:p>
            <a:pPr marL="285750" indent="-285750" algn="just">
              <a:spcBef>
                <a:spcPts val="0"/>
              </a:spcBef>
              <a:buFont typeface="Arial" panose="020B0604020202020204" pitchFamily="34" charset="0"/>
              <a:buChar char="•"/>
            </a:pPr>
            <a:endParaRPr lang="it-IT" sz="1800" dirty="0">
              <a:solidFill>
                <a:schemeClr val="accent2">
                  <a:lumMod val="20000"/>
                  <a:lumOff val="80000"/>
                </a:schemeClr>
              </a:solidFill>
            </a:endParaRPr>
          </a:p>
        </p:txBody>
      </p:sp>
    </p:spTree>
    <p:extLst>
      <p:ext uri="{BB962C8B-B14F-4D97-AF65-F5344CB8AC3E}">
        <p14:creationId xmlns:p14="http://schemas.microsoft.com/office/powerpoint/2010/main" val="1838049456"/>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P spid="130" grpId="2"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31AE0B-8C0D-DE41-826F-3163267117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9198FBA-DE84-D245-AB91-180B0712C638}"/>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725200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Decreti «</a:t>
            </a:r>
            <a:r>
              <a:rPr lang="it-IT" sz="2800" b="1" dirty="0" err="1">
                <a:solidFill>
                  <a:srgbClr val="FFFF00"/>
                </a:solidFill>
                <a:latin typeface="Calibri" panose="020F0502020204030204" pitchFamily="34" charset="0"/>
                <a:ea typeface="ＭＳ Ｐゴシック" charset="0"/>
                <a:cs typeface="Calibri" panose="020F0502020204030204" pitchFamily="34" charset="0"/>
              </a:rPr>
              <a:t>Semplficazioni</a:t>
            </a:r>
            <a:r>
              <a:rPr lang="it-IT" sz="2800" b="1" dirty="0">
                <a:solidFill>
                  <a:srgbClr val="FFFF00"/>
                </a:solidFill>
                <a:latin typeface="Calibri" panose="020F0502020204030204" pitchFamily="34" charset="0"/>
                <a:ea typeface="ＭＳ Ｐゴシック" charset="0"/>
                <a:cs typeface="Calibri" panose="020F0502020204030204" pitchFamily="34" charset="0"/>
              </a:rPr>
              <a:t>-bis»</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198" y="1378671"/>
            <a:ext cx="8229600" cy="4564929"/>
          </a:xfrm>
          <a:prstGeom prst="rect">
            <a:avLst/>
          </a:prstGeom>
        </p:spPr>
        <p:txBody>
          <a:bodyPr>
            <a:noAutofit/>
          </a:bodyPr>
          <a:lstStyle/>
          <a:p>
            <a:pPr algn="just">
              <a:spcBef>
                <a:spcPts val="0"/>
              </a:spcBef>
            </a:pPr>
            <a:endParaRPr lang="it-IT" sz="1800" b="1" dirty="0">
              <a:solidFill>
                <a:srgbClr val="FFFF00"/>
              </a:solidFill>
            </a:endParaRPr>
          </a:p>
          <a:p>
            <a:pPr algn="just">
              <a:spcBef>
                <a:spcPts val="0"/>
              </a:spcBef>
            </a:pPr>
            <a:endParaRPr lang="it-IT" sz="1800" b="1" dirty="0">
              <a:solidFill>
                <a:srgbClr val="FFFF00"/>
              </a:solidFill>
            </a:endParaRPr>
          </a:p>
          <a:p>
            <a:pPr algn="just">
              <a:spcBef>
                <a:spcPts val="0"/>
              </a:spcBef>
            </a:pPr>
            <a:r>
              <a:rPr lang="it-IT" sz="1800" b="1" u="sng" dirty="0">
                <a:solidFill>
                  <a:srgbClr val="FFFF00"/>
                </a:solidFill>
              </a:rPr>
              <a:t>Decreto-Legge 31 maggio 2021, n. 77 (Decreto «Semplificazioni bis»)</a:t>
            </a:r>
          </a:p>
          <a:p>
            <a:pPr algn="just">
              <a:spcBef>
                <a:spcPts val="0"/>
              </a:spcBef>
            </a:pPr>
            <a:r>
              <a:rPr lang="it-IT" sz="1800" b="1" i="1" dirty="0">
                <a:solidFill>
                  <a:schemeClr val="accent2">
                    <a:lumMod val="20000"/>
                    <a:lumOff val="80000"/>
                  </a:schemeClr>
                </a:solidFill>
              </a:rPr>
              <a:t>Governance del Piano nazionale di rilancio e resilienza e prime misure di rafforzamento delle strutture amministrative e di accelerazione e snellimento delle procedure</a:t>
            </a:r>
          </a:p>
          <a:p>
            <a:pPr algn="l">
              <a:spcBef>
                <a:spcPts val="0"/>
              </a:spcBef>
            </a:pPr>
            <a:r>
              <a:rPr lang="it-IT" sz="1800" b="1" dirty="0">
                <a:solidFill>
                  <a:srgbClr val="FFFF00"/>
                </a:solidFill>
              </a:rPr>
              <a:t>Convertito con Legge  29 luglio 2021, n. 108  </a:t>
            </a:r>
          </a:p>
          <a:p>
            <a:pPr algn="l">
              <a:spcBef>
                <a:spcPts val="0"/>
              </a:spcBef>
            </a:pPr>
            <a:endParaRPr lang="it-IT" sz="1600" dirty="0">
              <a:solidFill>
                <a:schemeClr val="accent2">
                  <a:lumMod val="20000"/>
                  <a:lumOff val="80000"/>
                </a:schemeClr>
              </a:solidFill>
            </a:endParaRPr>
          </a:p>
          <a:p>
            <a:pPr algn="l">
              <a:spcBef>
                <a:spcPts val="0"/>
              </a:spcBef>
            </a:pPr>
            <a:endParaRPr lang="it-IT" sz="1600" dirty="0">
              <a:solidFill>
                <a:schemeClr val="accent2">
                  <a:lumMod val="20000"/>
                  <a:lumOff val="80000"/>
                </a:schemeClr>
              </a:solidFill>
            </a:endParaRPr>
          </a:p>
        </p:txBody>
      </p:sp>
    </p:spTree>
    <p:extLst>
      <p:ext uri="{BB962C8B-B14F-4D97-AF65-F5344CB8AC3E}">
        <p14:creationId xmlns:p14="http://schemas.microsoft.com/office/powerpoint/2010/main" val="1592889671"/>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P spid="130" grpId="2"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995881"/>
            <a:ext cx="7847012" cy="5360469"/>
          </a:xfrm>
        </p:spPr>
        <p:txBody>
          <a:bodyPr>
            <a:normAutofit/>
          </a:bodyPr>
          <a:lstStyle/>
          <a:p>
            <a:pPr algn="just"/>
            <a:endParaRPr lang="it-IT" sz="2000" b="1" dirty="0"/>
          </a:p>
          <a:p>
            <a:pPr algn="just">
              <a:buFont typeface="Wingdings" pitchFamily="2" charset="2"/>
              <a:buChar char="Ø"/>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3" name="Rettangolo con angoli arrotondati 2">
            <a:extLst>
              <a:ext uri="{FF2B5EF4-FFF2-40B4-BE49-F238E27FC236}">
                <a16:creationId xmlns:a16="http://schemas.microsoft.com/office/drawing/2014/main" id="{988FB67F-79C3-CB40-9F39-803F8FC30038}"/>
              </a:ext>
            </a:extLst>
          </p:cNvPr>
          <p:cNvSpPr/>
          <p:nvPr/>
        </p:nvSpPr>
        <p:spPr>
          <a:xfrm>
            <a:off x="627492" y="2946025"/>
            <a:ext cx="2834166" cy="1600436"/>
          </a:xfrm>
          <a:prstGeom prst="roundRect">
            <a:avLst/>
          </a:prstGeom>
          <a:solidFill>
            <a:schemeClr val="accent2">
              <a:lumMod val="60000"/>
              <a:lumOff val="40000"/>
            </a:schemeClr>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0000"/>
                </a:solidFill>
                <a:effectLst/>
                <a:uFillTx/>
                <a:latin typeface="Calibri"/>
                <a:ea typeface="Calibri"/>
                <a:cs typeface="Calibri"/>
                <a:sym typeface="Calibri"/>
              </a:rPr>
              <a:t>D.L. n. 77/2021</a:t>
            </a:r>
          </a:p>
          <a:p>
            <a:pPr marL="0" marR="0" indent="0" algn="ctr" defTabSz="457200" rtl="0" fontAlgn="auto" latinLnBrk="1" hangingPunct="0">
              <a:lnSpc>
                <a:spcPct val="100000"/>
              </a:lnSpc>
              <a:spcBef>
                <a:spcPts val="0"/>
              </a:spcBef>
              <a:spcAft>
                <a:spcPts val="0"/>
              </a:spcAft>
              <a:buClrTx/>
              <a:buSzTx/>
              <a:buFontTx/>
              <a:buNone/>
              <a:tabLst/>
            </a:pPr>
            <a:r>
              <a:rPr lang="it-IT" b="1" dirty="0" err="1">
                <a:solidFill>
                  <a:srgbClr val="000000"/>
                </a:solidFill>
              </a:rPr>
              <a:t>conv</a:t>
            </a:r>
            <a:r>
              <a:rPr lang="it-IT" b="1" dirty="0">
                <a:solidFill>
                  <a:srgbClr val="000000"/>
                </a:solidFill>
              </a:rPr>
              <a:t>. In L. n. 108/2021</a:t>
            </a:r>
            <a:endParaRPr kumimoji="0" lang="it-IT" sz="1800" b="1"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457200" rtl="0" fontAlgn="auto" latinLnBrk="1" hangingPunct="0">
              <a:lnSpc>
                <a:spcPct val="100000"/>
              </a:lnSpc>
              <a:spcBef>
                <a:spcPts val="0"/>
              </a:spcBef>
              <a:spcAft>
                <a:spcPts val="0"/>
              </a:spcAft>
              <a:buClrTx/>
              <a:buSzTx/>
              <a:buFontTx/>
              <a:buNone/>
              <a:tabLst/>
            </a:pPr>
            <a:r>
              <a:rPr lang="it-IT" sz="1600" b="1" dirty="0">
                <a:solidFill>
                  <a:srgbClr val="000000"/>
                </a:solidFill>
              </a:rPr>
              <a:t>Norme sui contratti pubblici</a:t>
            </a:r>
            <a:endParaRPr kumimoji="0" lang="it-IT" sz="1600" b="1"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5" name="Connettore 2 4">
            <a:extLst>
              <a:ext uri="{FF2B5EF4-FFF2-40B4-BE49-F238E27FC236}">
                <a16:creationId xmlns:a16="http://schemas.microsoft.com/office/drawing/2014/main" id="{56EC1513-A28B-E74F-8062-D66065783CF6}"/>
              </a:ext>
            </a:extLst>
          </p:cNvPr>
          <p:cNvCxnSpPr>
            <a:cxnSpLocks/>
          </p:cNvCxnSpPr>
          <p:nvPr/>
        </p:nvCxnSpPr>
        <p:spPr>
          <a:xfrm flipV="1">
            <a:off x="3573624" y="1910230"/>
            <a:ext cx="886409" cy="1402137"/>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 name="Connettore 2 7">
            <a:extLst>
              <a:ext uri="{FF2B5EF4-FFF2-40B4-BE49-F238E27FC236}">
                <a16:creationId xmlns:a16="http://schemas.microsoft.com/office/drawing/2014/main" id="{53562F47-5BF2-2044-BA54-5519BEE78111}"/>
              </a:ext>
            </a:extLst>
          </p:cNvPr>
          <p:cNvCxnSpPr>
            <a:cxnSpLocks/>
          </p:cNvCxnSpPr>
          <p:nvPr/>
        </p:nvCxnSpPr>
        <p:spPr>
          <a:xfrm flipV="1">
            <a:off x="3573624" y="3070391"/>
            <a:ext cx="931306" cy="587209"/>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Rettangolo con angoli arrotondati 6">
            <a:extLst>
              <a:ext uri="{FF2B5EF4-FFF2-40B4-BE49-F238E27FC236}">
                <a16:creationId xmlns:a16="http://schemas.microsoft.com/office/drawing/2014/main" id="{1C79947E-1327-094B-B8DD-85C40E9B05A5}"/>
              </a:ext>
            </a:extLst>
          </p:cNvPr>
          <p:cNvSpPr/>
          <p:nvPr/>
        </p:nvSpPr>
        <p:spPr>
          <a:xfrm>
            <a:off x="4611630" y="4124448"/>
            <a:ext cx="4348065" cy="715087"/>
          </a:xfrm>
          <a:prstGeom prst="roundRect">
            <a:avLst/>
          </a:prstGeom>
          <a:solidFill>
            <a:srgbClr val="FF0000"/>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b="1" i="0" u="none" strike="noStrike" cap="none" spc="0" normalizeH="0" baseline="0" dirty="0">
                <a:ln>
                  <a:noFill/>
                </a:ln>
                <a:solidFill>
                  <a:srgbClr val="FFFF00"/>
                </a:solidFill>
                <a:effectLst/>
                <a:uFillTx/>
                <a:latin typeface="Calibri"/>
                <a:ea typeface="Calibri"/>
                <a:cs typeface="Calibri"/>
                <a:sym typeface="Calibri"/>
              </a:rPr>
              <a:t>NORME SPECIALI </a:t>
            </a:r>
          </a:p>
          <a:p>
            <a:pPr marL="0" marR="0" indent="0" algn="ctr" defTabSz="457200" rtl="0" fontAlgn="auto" latinLnBrk="1" hangingPunct="0">
              <a:lnSpc>
                <a:spcPct val="100000"/>
              </a:lnSpc>
              <a:spcBef>
                <a:spcPts val="0"/>
              </a:spcBef>
              <a:spcAft>
                <a:spcPts val="0"/>
              </a:spcAft>
              <a:buClrTx/>
              <a:buSzTx/>
              <a:buFontTx/>
              <a:buNone/>
              <a:tabLst/>
            </a:pPr>
            <a:r>
              <a:rPr kumimoji="0" lang="it-IT" b="1" i="0" u="none" strike="noStrike" cap="none" spc="0" normalizeH="0" baseline="0" dirty="0">
                <a:ln>
                  <a:noFill/>
                </a:ln>
                <a:solidFill>
                  <a:srgbClr val="FFFF00"/>
                </a:solidFill>
                <a:effectLst/>
                <a:uFillTx/>
                <a:latin typeface="Calibri"/>
                <a:ea typeface="Calibri"/>
                <a:cs typeface="Calibri"/>
                <a:sym typeface="Calibri"/>
              </a:rPr>
              <a:t>PER I SOLI CONTRATTI PNR-PNC</a:t>
            </a:r>
          </a:p>
        </p:txBody>
      </p:sp>
      <p:sp>
        <p:nvSpPr>
          <p:cNvPr id="11" name="Rettangolo con angoli arrotondati 10">
            <a:extLst>
              <a:ext uri="{FF2B5EF4-FFF2-40B4-BE49-F238E27FC236}">
                <a16:creationId xmlns:a16="http://schemas.microsoft.com/office/drawing/2014/main" id="{A9853ACA-AB2A-5D48-AB1C-5369715A1508}"/>
              </a:ext>
            </a:extLst>
          </p:cNvPr>
          <p:cNvSpPr/>
          <p:nvPr/>
        </p:nvSpPr>
        <p:spPr>
          <a:xfrm>
            <a:off x="4611630" y="1552686"/>
            <a:ext cx="4348065" cy="715087"/>
          </a:xfrm>
          <a:prstGeom prst="roundRect">
            <a:avLst/>
          </a:prstGeom>
          <a:solidFill>
            <a:srgbClr val="CBFDB5"/>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70C0"/>
                </a:solidFill>
                <a:effectLst/>
                <a:uFillTx/>
                <a:latin typeface="Calibri"/>
                <a:ea typeface="Calibri"/>
                <a:cs typeface="Calibri"/>
                <a:sym typeface="Calibri"/>
              </a:rPr>
              <a:t>NORME A CARATTERE TRASVERSALE</a:t>
            </a:r>
          </a:p>
          <a:p>
            <a:pPr marL="0" marR="0" indent="0" algn="ctr" defTabSz="457200" rtl="0" fontAlgn="auto" latinLnBrk="1" hangingPunct="0">
              <a:lnSpc>
                <a:spcPct val="100000"/>
              </a:lnSpc>
              <a:spcBef>
                <a:spcPts val="0"/>
              </a:spcBef>
              <a:spcAft>
                <a:spcPts val="0"/>
              </a:spcAft>
              <a:buClrTx/>
              <a:buSzTx/>
              <a:buFontTx/>
              <a:buNone/>
              <a:tabLst/>
            </a:pPr>
            <a:r>
              <a:rPr lang="it-IT" b="1" dirty="0">
                <a:solidFill>
                  <a:srgbClr val="0070C0"/>
                </a:solidFill>
              </a:rPr>
              <a:t>Fino al 30 giugno 2023</a:t>
            </a:r>
          </a:p>
        </p:txBody>
      </p:sp>
      <p:sp>
        <p:nvSpPr>
          <p:cNvPr id="16" name="Rettangolo con angoli arrotondati 15">
            <a:extLst>
              <a:ext uri="{FF2B5EF4-FFF2-40B4-BE49-F238E27FC236}">
                <a16:creationId xmlns:a16="http://schemas.microsoft.com/office/drawing/2014/main" id="{5067AE6E-1733-EB49-89A2-2F904EBA3B13}"/>
              </a:ext>
            </a:extLst>
          </p:cNvPr>
          <p:cNvSpPr/>
          <p:nvPr/>
        </p:nvSpPr>
        <p:spPr>
          <a:xfrm>
            <a:off x="4611630" y="5258972"/>
            <a:ext cx="4348065" cy="715087"/>
          </a:xfrm>
          <a:prstGeom prst="roundRect">
            <a:avLst/>
          </a:prstGeom>
          <a:solidFill>
            <a:srgbClr val="00FDF9"/>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it-IT" b="1" dirty="0">
                <a:solidFill>
                  <a:schemeClr val="bg1">
                    <a:lumMod val="60000"/>
                    <a:lumOff val="40000"/>
                  </a:schemeClr>
                </a:solidFill>
              </a:rPr>
              <a:t>ALTRE </a:t>
            </a:r>
            <a:r>
              <a:rPr kumimoji="0" lang="it-IT" sz="1800" b="1" i="0" u="none" strike="noStrike" cap="none" spc="0" normalizeH="0" baseline="0" dirty="0">
                <a:ln>
                  <a:noFill/>
                </a:ln>
                <a:solidFill>
                  <a:schemeClr val="bg1">
                    <a:lumMod val="60000"/>
                    <a:lumOff val="40000"/>
                  </a:schemeClr>
                </a:solidFill>
                <a:effectLst/>
                <a:uFillTx/>
                <a:latin typeface="Calibri"/>
                <a:ea typeface="Calibri"/>
                <a:cs typeface="Calibri"/>
                <a:sym typeface="Calibri"/>
              </a:rPr>
              <a:t>NORME SETTORIALI</a:t>
            </a:r>
          </a:p>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bg1">
                    <a:lumMod val="60000"/>
                    <a:lumOff val="40000"/>
                  </a:schemeClr>
                </a:solidFill>
                <a:effectLst/>
                <a:uFillTx/>
                <a:latin typeface="Calibri"/>
                <a:ea typeface="Calibri"/>
                <a:cs typeface="Calibri"/>
                <a:sym typeface="Calibri"/>
              </a:rPr>
              <a:t>(edilizia scolastica e sanitaria) </a:t>
            </a:r>
            <a:endParaRPr lang="it-IT" b="1" dirty="0">
              <a:solidFill>
                <a:schemeClr val="bg1">
                  <a:lumMod val="60000"/>
                  <a:lumOff val="40000"/>
                </a:schemeClr>
              </a:solidFill>
            </a:endParaRPr>
          </a:p>
        </p:txBody>
      </p:sp>
      <p:cxnSp>
        <p:nvCxnSpPr>
          <p:cNvPr id="17" name="Connettore 2 16">
            <a:extLst>
              <a:ext uri="{FF2B5EF4-FFF2-40B4-BE49-F238E27FC236}">
                <a16:creationId xmlns:a16="http://schemas.microsoft.com/office/drawing/2014/main" id="{9A7024C4-8BD1-CD46-8775-D50B20F33996}"/>
              </a:ext>
            </a:extLst>
          </p:cNvPr>
          <p:cNvCxnSpPr>
            <a:cxnSpLocks/>
          </p:cNvCxnSpPr>
          <p:nvPr/>
        </p:nvCxnSpPr>
        <p:spPr>
          <a:xfrm>
            <a:off x="3523460" y="4105416"/>
            <a:ext cx="936573" cy="1576414"/>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9" name="Rettangolo con angoli arrotondati 18">
            <a:extLst>
              <a:ext uri="{FF2B5EF4-FFF2-40B4-BE49-F238E27FC236}">
                <a16:creationId xmlns:a16="http://schemas.microsoft.com/office/drawing/2014/main" id="{B7BDC1D3-77AC-9F4B-8C9A-0F916261B26F}"/>
              </a:ext>
            </a:extLst>
          </p:cNvPr>
          <p:cNvSpPr/>
          <p:nvPr/>
        </p:nvSpPr>
        <p:spPr>
          <a:xfrm>
            <a:off x="4611630" y="2750586"/>
            <a:ext cx="4348065" cy="715087"/>
          </a:xfrm>
          <a:prstGeom prst="roundRect">
            <a:avLst/>
          </a:prstGeom>
          <a:solidFill>
            <a:schemeClr val="bg1">
              <a:lumMod val="40000"/>
              <a:lumOff val="60000"/>
            </a:schemeClr>
          </a:solidFill>
          <a:ln w="25400" cap="flat">
            <a:solidFill>
              <a:srgbClr val="FBC01E"/>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accent2">
                    <a:lumMod val="20000"/>
                    <a:lumOff val="80000"/>
                  </a:schemeClr>
                </a:solidFill>
                <a:effectLst/>
                <a:uFillTx/>
                <a:latin typeface="Calibri"/>
                <a:ea typeface="Calibri"/>
                <a:cs typeface="Calibri"/>
                <a:sym typeface="Calibri"/>
              </a:rPr>
              <a:t>MODIFICHE PERMANENTI AL </a:t>
            </a:r>
          </a:p>
          <a:p>
            <a:pPr marL="0" marR="0" indent="0" algn="ctr" defTabSz="457200" rtl="0" fontAlgn="auto" latinLnBrk="1" hangingPunct="0">
              <a:lnSpc>
                <a:spcPct val="100000"/>
              </a:lnSpc>
              <a:spcBef>
                <a:spcPts val="0"/>
              </a:spcBef>
              <a:spcAft>
                <a:spcPts val="0"/>
              </a:spcAft>
              <a:buClrTx/>
              <a:buSzTx/>
              <a:buFontTx/>
              <a:buNone/>
              <a:tabLst/>
            </a:pPr>
            <a:r>
              <a:rPr lang="it-IT" b="1" dirty="0">
                <a:solidFill>
                  <a:schemeClr val="accent2">
                    <a:lumMod val="20000"/>
                    <a:lumOff val="80000"/>
                  </a:schemeClr>
                </a:solidFill>
              </a:rPr>
              <a:t>CODICE DEI CONTRATTI PUBBLICI</a:t>
            </a:r>
          </a:p>
        </p:txBody>
      </p:sp>
      <p:cxnSp>
        <p:nvCxnSpPr>
          <p:cNvPr id="21" name="Connettore 2 20">
            <a:extLst>
              <a:ext uri="{FF2B5EF4-FFF2-40B4-BE49-F238E27FC236}">
                <a16:creationId xmlns:a16="http://schemas.microsoft.com/office/drawing/2014/main" id="{11DDDA31-3F3D-5D4A-AB7C-66B40B26CB1A}"/>
              </a:ext>
            </a:extLst>
          </p:cNvPr>
          <p:cNvCxnSpPr>
            <a:cxnSpLocks/>
          </p:cNvCxnSpPr>
          <p:nvPr/>
        </p:nvCxnSpPr>
        <p:spPr>
          <a:xfrm>
            <a:off x="3573624" y="3915026"/>
            <a:ext cx="948211" cy="653340"/>
          </a:xfrm>
          <a:prstGeom prst="straightConnector1">
            <a:avLst/>
          </a:prstGeom>
          <a:noFill/>
          <a:ln w="25400" cap="flat">
            <a:solidFill>
              <a:srgbClr val="FBC01E"/>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9620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77500" lnSpcReduction="20000"/>
          </a:bodyPr>
          <a:lstStyle/>
          <a:p>
            <a:pPr algn="just"/>
            <a:r>
              <a:rPr lang="it-IT" dirty="0"/>
              <a:t>Relazione:</a:t>
            </a:r>
          </a:p>
          <a:p>
            <a:pPr algn="just"/>
            <a:endParaRPr lang="it-IT" dirty="0"/>
          </a:p>
          <a:p>
            <a:pPr algn="just"/>
            <a:r>
              <a:rPr lang="it-IT" dirty="0"/>
              <a:t>L’articolo unico del presente disegno di legge reca la delega al Governo per la disciplina dei contratti pubblici, </a:t>
            </a:r>
            <a:r>
              <a:rPr lang="it-IT" b="1" dirty="0">
                <a:solidFill>
                  <a:srgbClr val="2FFA13"/>
                </a:solidFill>
              </a:rPr>
              <a:t>anche al fine di adeguare la normativa interna al diritto europeo </a:t>
            </a:r>
            <a:r>
              <a:rPr lang="it-IT" dirty="0"/>
              <a:t>e ai </a:t>
            </a:r>
            <a:r>
              <a:rPr lang="it-IT" dirty="0" err="1"/>
              <a:t>princìpi</a:t>
            </a:r>
            <a:r>
              <a:rPr lang="it-IT" dirty="0"/>
              <a:t> espressi dalla giurisprudenza della Corte costituzionale e delle giurisdizioni superiori, interne e sovranazionali, e </a:t>
            </a:r>
            <a:r>
              <a:rPr lang="it-IT" b="1" dirty="0">
                <a:solidFill>
                  <a:srgbClr val="FFFF00"/>
                </a:solidFill>
              </a:rPr>
              <a:t>di razionalizzare, riordinare e semplificare la disciplina vigente in materia di contratti pubblici</a:t>
            </a:r>
            <a:r>
              <a:rPr lang="it-IT" dirty="0"/>
              <a:t> relativi a lavori, servizi e forniture, </a:t>
            </a:r>
            <a:r>
              <a:rPr lang="it-IT" dirty="0" err="1"/>
              <a:t>nonche</a:t>
            </a:r>
            <a:r>
              <a:rPr lang="it-IT" dirty="0"/>
              <a:t>́ al fine di </a:t>
            </a:r>
            <a:r>
              <a:rPr lang="it-IT" b="1" dirty="0">
                <a:solidFill>
                  <a:srgbClr val="00FFF9"/>
                </a:solidFill>
              </a:rPr>
              <a:t>evitare l’avvio di procedure di infrazione da parte della Commissione europea e di giungere alla risoluzione delle procedure avviate.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34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454393"/>
            <a:ext cx="8229600" cy="3237679"/>
          </a:xfrm>
        </p:spPr>
        <p:txBody>
          <a:bodyPr>
            <a:normAutofit/>
          </a:bodyPr>
          <a:lstStyle/>
          <a:p>
            <a:pPr marL="0" indent="0" algn="just">
              <a:buNone/>
            </a:pPr>
            <a:r>
              <a:rPr lang="it-IT" sz="1800" b="1" dirty="0">
                <a:solidFill>
                  <a:srgbClr val="CBFDB5"/>
                </a:solidFill>
              </a:rPr>
              <a:t>NORME TRASVERSALI PER TUTTI I CONTRATTI PUBBLICI</a:t>
            </a:r>
            <a:endParaRPr lang="it-IT" sz="1800" dirty="0"/>
          </a:p>
          <a:p>
            <a:pPr marL="0" indent="0" algn="just">
              <a:buNone/>
            </a:pPr>
            <a:endParaRPr lang="it-IT" sz="900" dirty="0"/>
          </a:p>
          <a:p>
            <a:pPr algn="just">
              <a:buFont typeface="Wingdings" pitchFamily="2" charset="2"/>
              <a:buChar char="Ø"/>
            </a:pPr>
            <a:r>
              <a:rPr lang="it-IT" sz="1800" dirty="0"/>
              <a:t>Art. 49 (Modifiche alla disciplina del subappalto)</a:t>
            </a:r>
          </a:p>
          <a:p>
            <a:pPr algn="just">
              <a:buFont typeface="Wingdings" pitchFamily="2" charset="2"/>
              <a:buChar char="Ø"/>
            </a:pPr>
            <a:r>
              <a:rPr lang="it-IT" sz="1800" dirty="0"/>
              <a:t>Art. 51 (Modifiche al Decreto-Legge 16 luglio 2020, n. 76)</a:t>
            </a:r>
          </a:p>
          <a:p>
            <a:pPr algn="just">
              <a:buFont typeface="Wingdings" pitchFamily="2" charset="2"/>
              <a:buChar char="Ø"/>
            </a:pPr>
            <a:r>
              <a:rPr lang="it-IT" sz="1800" dirty="0"/>
              <a:t>Art. 52 (Modifiche al Decreto-Legge 18 aprile 2019, n. 32 e prime misure di riduzione delle stazioni appaltanti)</a:t>
            </a:r>
          </a:p>
          <a:p>
            <a:pPr algn="just">
              <a:buFont typeface="Wingdings" pitchFamily="2" charset="2"/>
              <a:buChar char="Ø"/>
            </a:pPr>
            <a:r>
              <a:rPr lang="it-IT" sz="1800" dirty="0"/>
              <a:t>Art. 53 (Semplificazione degli acquisti di beni e servizi informatici strumentali alla realizzazione del PNRR e in materia di procedure di e-procurement e acquisto di beni e servizi informatici) (</a:t>
            </a:r>
            <a:r>
              <a:rPr lang="it-IT" sz="1800" i="1" dirty="0">
                <a:solidFill>
                  <a:srgbClr val="FFFF00"/>
                </a:solidFill>
              </a:rPr>
              <a:t>NB: in questo articolo sono contenute anche numerose modifiche al Codice dei contratti pubblici)</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FF708D8F-E3F7-43C6-93F2-273E095462C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36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4145" y="1017038"/>
            <a:ext cx="8132618" cy="5235980"/>
          </a:xfrm>
        </p:spPr>
        <p:txBody>
          <a:bodyPr>
            <a:normAutofit fontScale="92500" lnSpcReduction="20000"/>
          </a:bodyPr>
          <a:lstStyle/>
          <a:p>
            <a:pPr marL="0" indent="0" algn="just">
              <a:buNone/>
            </a:pPr>
            <a:r>
              <a:rPr lang="it-IT" sz="1800" b="1" dirty="0">
                <a:solidFill>
                  <a:srgbClr val="FF0000"/>
                </a:solidFill>
              </a:rPr>
              <a:t>NORME SPECIALI PER I CONTRATTI PNRR – PNC</a:t>
            </a:r>
          </a:p>
          <a:p>
            <a:pPr marL="0" indent="0" algn="just">
              <a:buNone/>
            </a:pPr>
            <a:r>
              <a:rPr lang="it-IT" sz="1800" b="1" dirty="0">
                <a:solidFill>
                  <a:srgbClr val="FFFF00"/>
                </a:solidFill>
              </a:rPr>
              <a:t>Parte I – </a:t>
            </a:r>
            <a:r>
              <a:rPr lang="it-IT" sz="1800" b="1" dirty="0" err="1">
                <a:solidFill>
                  <a:srgbClr val="FFFF00"/>
                </a:solidFill>
              </a:rPr>
              <a:t>Governance</a:t>
            </a:r>
            <a:r>
              <a:rPr lang="it-IT" sz="1800" b="1" dirty="0">
                <a:solidFill>
                  <a:srgbClr val="FFFF00"/>
                </a:solidFill>
              </a:rPr>
              <a:t> per il PNRR</a:t>
            </a:r>
          </a:p>
          <a:p>
            <a:pPr marL="0" indent="0">
              <a:buNone/>
            </a:pPr>
            <a:r>
              <a:rPr lang="it-IT" sz="1800" b="1" dirty="0"/>
              <a:t>Titolo I - Sistema di coordinamento, gestione, attuazione, monitoraggio e controllo del PNRR</a:t>
            </a:r>
          </a:p>
          <a:p>
            <a:pPr algn="l">
              <a:buFont typeface="Wingdings" pitchFamily="2" charset="2"/>
              <a:buChar char="Ø"/>
            </a:pPr>
            <a:r>
              <a:rPr lang="it-IT" sz="1800" dirty="0"/>
              <a:t>Art. 10 (Misure per accelerare la realizzazione degli investimenti pubblici)</a:t>
            </a:r>
          </a:p>
          <a:p>
            <a:pPr algn="l">
              <a:buFont typeface="Wingdings" pitchFamily="2" charset="2"/>
              <a:buChar char="Ø"/>
            </a:pPr>
            <a:r>
              <a:rPr lang="it-IT" sz="1800" dirty="0"/>
              <a:t>Art. 11 (Rafforzamento della </a:t>
            </a:r>
            <a:r>
              <a:rPr lang="it-IT" sz="1800" dirty="0" err="1"/>
              <a:t>capacita'</a:t>
            </a:r>
            <a:r>
              <a:rPr lang="it-IT" sz="1800" dirty="0"/>
              <a:t> amministrativa delle stazioni appaltanti) </a:t>
            </a:r>
          </a:p>
          <a:p>
            <a:pPr algn="l">
              <a:buFont typeface="Wingdings" pitchFamily="2" charset="2"/>
              <a:buChar char="Ø"/>
            </a:pPr>
            <a:r>
              <a:rPr lang="it-IT" sz="1800" dirty="0"/>
              <a:t>Art. 11 bis (Disposizioni in materia di produzione di basi di dati mediante informazioni provenienti da archivi amministrativi ai fini dell'attuazione del PNRR)</a:t>
            </a:r>
          </a:p>
          <a:p>
            <a:pPr marL="0" indent="0" algn="l">
              <a:buNone/>
            </a:pPr>
            <a:endParaRPr lang="it-IT" sz="1050" dirty="0"/>
          </a:p>
          <a:p>
            <a:pPr marL="0" indent="0">
              <a:buNone/>
            </a:pPr>
            <a:r>
              <a:rPr lang="it-IT" sz="1800" b="1" dirty="0">
                <a:solidFill>
                  <a:srgbClr val="FFFF00"/>
                </a:solidFill>
              </a:rPr>
              <a:t>Parte II - Disposizioni di accelerazione e snellimento delle procedure e di rafforzamento della capacità amministrativa</a:t>
            </a:r>
            <a:endParaRPr lang="it-IT" sz="1800" b="1" dirty="0"/>
          </a:p>
          <a:p>
            <a:pPr marL="0" indent="0" algn="l">
              <a:buNone/>
            </a:pPr>
            <a:r>
              <a:rPr lang="it-IT" sz="1800" b="1" dirty="0"/>
              <a:t>Titolo III - Procedura speciale per </a:t>
            </a:r>
            <a:r>
              <a:rPr lang="it-IT" sz="1800" b="1" u="sng" dirty="0"/>
              <a:t>alcuni progetti PNRR</a:t>
            </a:r>
            <a:r>
              <a:rPr lang="it-IT" sz="1800" b="1" dirty="0"/>
              <a:t> </a:t>
            </a:r>
            <a:r>
              <a:rPr lang="it-IT" sz="1800" dirty="0"/>
              <a:t>(artt. 44-45-46)</a:t>
            </a:r>
          </a:p>
          <a:p>
            <a:pPr marL="0" indent="0" algn="l">
              <a:buNone/>
            </a:pPr>
            <a:r>
              <a:rPr lang="it-IT" sz="1800" b="1" dirty="0"/>
              <a:t>Titolo IV – Contratti pubblici </a:t>
            </a:r>
          </a:p>
          <a:p>
            <a:pPr algn="just">
              <a:buFont typeface="Wingdings" pitchFamily="2" charset="2"/>
              <a:buChar char="Ø"/>
            </a:pPr>
            <a:r>
              <a:rPr lang="it-IT" sz="1800" dirty="0"/>
              <a:t>Art. 47 (</a:t>
            </a:r>
            <a:r>
              <a:rPr lang="it-IT" sz="1800" u="sng" dirty="0"/>
              <a:t>Pari opportunità e inclusione lavorativa </a:t>
            </a:r>
            <a:r>
              <a:rPr lang="it-IT" sz="1800" dirty="0"/>
              <a:t>nei contratti pubblici PNRR e PNC) </a:t>
            </a:r>
          </a:p>
          <a:p>
            <a:pPr algn="just">
              <a:buFont typeface="Wingdings" pitchFamily="2" charset="2"/>
              <a:buChar char="Ø"/>
            </a:pPr>
            <a:r>
              <a:rPr lang="it-IT" sz="1800" dirty="0"/>
              <a:t>Art. 48 (Semplificazioni in materia di </a:t>
            </a:r>
            <a:r>
              <a:rPr lang="it-IT" sz="1800" u="sng" dirty="0"/>
              <a:t>affidamento</a:t>
            </a:r>
            <a:r>
              <a:rPr lang="it-IT" sz="1800" dirty="0"/>
              <a:t> dei contratti pubblici PNRR e PNC)</a:t>
            </a:r>
          </a:p>
          <a:p>
            <a:pPr algn="just">
              <a:buFont typeface="Wingdings" pitchFamily="2" charset="2"/>
              <a:buChar char="Ø"/>
            </a:pPr>
            <a:r>
              <a:rPr lang="it-IT" sz="1800" dirty="0"/>
              <a:t>Art. 50 (Semplificazioni in materia di </a:t>
            </a:r>
            <a:r>
              <a:rPr lang="it-IT" sz="1800" u="sng" dirty="0"/>
              <a:t>esecuzione</a:t>
            </a:r>
            <a:r>
              <a:rPr lang="it-IT" sz="1800" dirty="0"/>
              <a:t> dei contratti pubblici PNRR e PNC)</a:t>
            </a:r>
          </a:p>
          <a:p>
            <a:pPr algn="just">
              <a:buFont typeface="Wingdings" pitchFamily="2" charset="2"/>
              <a:buChar char="Ø"/>
            </a:pPr>
            <a:r>
              <a:rPr lang="it-IT" sz="1800" dirty="0"/>
              <a:t>Art. 53 (Semplificazione degli acquisti di </a:t>
            </a:r>
            <a:r>
              <a:rPr lang="it-IT" sz="1800" u="sng" dirty="0"/>
              <a:t>beni e servizi informatici strumentali alla realizzazione del PNRR </a:t>
            </a:r>
            <a:r>
              <a:rPr lang="it-IT" sz="1800" dirty="0"/>
              <a:t>e in materia di procedure di e-</a:t>
            </a:r>
            <a:r>
              <a:rPr lang="it-IT" sz="1800" dirty="0" err="1"/>
              <a:t>procurement</a:t>
            </a:r>
            <a:r>
              <a:rPr lang="it-IT" sz="1800" dirty="0"/>
              <a:t> e acquisto di beni e servizi informatici)</a:t>
            </a:r>
          </a:p>
          <a:p>
            <a:pPr algn="just">
              <a:buFont typeface="Wingdings" pitchFamily="2" charset="2"/>
              <a:buChar char="Ø"/>
            </a:pPr>
            <a:r>
              <a:rPr lang="it-IT" sz="1800" dirty="0"/>
              <a:t>Art. 56 (Disposizioni in materia di semplificazione per l'attuazione dei </a:t>
            </a:r>
            <a:r>
              <a:rPr lang="it-IT" sz="1800" u="sng" dirty="0"/>
              <a:t>programmi del Ministero della Salute ricompresi nel Piano nazionale di ripresa e resilienza</a:t>
            </a:r>
            <a:r>
              <a:rPr lang="it-IT" sz="1800" dirty="0"/>
              <a:t>)</a:t>
            </a: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D4D40CA-EFC7-4CE7-A33B-BB713A0C4E5E}"/>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1978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2486228"/>
          </a:xfrm>
        </p:spPr>
        <p:txBody>
          <a:bodyPr>
            <a:normAutofit/>
          </a:bodyPr>
          <a:lstStyle/>
          <a:p>
            <a:pPr marL="0" indent="0" algn="just">
              <a:buNone/>
            </a:pPr>
            <a:r>
              <a:rPr lang="it-IT" sz="1800" b="1" dirty="0">
                <a:solidFill>
                  <a:srgbClr val="00FDF9"/>
                </a:solidFill>
              </a:rPr>
              <a:t>NORME SETTORIALI </a:t>
            </a:r>
            <a:endParaRPr lang="it-IT" sz="1800" dirty="0"/>
          </a:p>
          <a:p>
            <a:pPr algn="just">
              <a:buFont typeface="Wingdings" pitchFamily="2" charset="2"/>
              <a:buChar char="Ø"/>
            </a:pPr>
            <a:r>
              <a:rPr lang="it-IT" sz="1800" dirty="0"/>
              <a:t>Art. 54 (Estensione dell'Anagrafe antimafia degli esecutori agli interventi per la ricostruzione nei comuni interessati dagli eventi sismici del mese di aprile 2009 nella regione Abruzzo)</a:t>
            </a:r>
          </a:p>
          <a:p>
            <a:pPr algn="just">
              <a:buFont typeface="Wingdings" pitchFamily="2" charset="2"/>
              <a:buChar char="Ø"/>
            </a:pPr>
            <a:r>
              <a:rPr lang="it-IT" sz="1800" dirty="0"/>
              <a:t>Art. 55 (Misure di semplificazione in materia di istruzione) </a:t>
            </a:r>
          </a:p>
          <a:p>
            <a:pPr algn="just">
              <a:buFont typeface="Wingdings" pitchFamily="2" charset="2"/>
              <a:buChar char="Ø"/>
            </a:pPr>
            <a:r>
              <a:rPr lang="it-IT" sz="1800" dirty="0"/>
              <a:t>Art. 56 (Disposizioni in materia di semplificazione per l'attuazione dei programmi del Ministero della salute ricompresi nel Piano nazionale di ripresa e resilienza)</a:t>
            </a: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595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648494" y="1144313"/>
            <a:ext cx="7847012" cy="5136415"/>
          </a:xfrm>
        </p:spPr>
        <p:txBody>
          <a:bodyPr>
            <a:normAutofit/>
          </a:bodyPr>
          <a:lstStyle/>
          <a:p>
            <a:pPr algn="just">
              <a:buFont typeface="Wingdings" pitchFamily="2" charset="2"/>
              <a:buChar char="Ø"/>
            </a:pPr>
            <a:r>
              <a:rPr lang="it-IT" sz="1800" b="1" dirty="0"/>
              <a:t>Consiglio Superiore dei Lavori Pubblici </a:t>
            </a:r>
          </a:p>
          <a:p>
            <a:pPr marL="0" indent="0" algn="just">
              <a:buNone/>
            </a:pPr>
            <a:r>
              <a:rPr lang="it-IT" sz="1800" b="1" dirty="0">
                <a:solidFill>
                  <a:srgbClr val="00FDF9"/>
                </a:solidFill>
              </a:rPr>
              <a:t>Linee guida per la redazione del progetto di </a:t>
            </a:r>
            <a:r>
              <a:rPr lang="it-IT" sz="1800" b="1" dirty="0" err="1">
                <a:solidFill>
                  <a:srgbClr val="00FDF9"/>
                </a:solidFill>
              </a:rPr>
              <a:t>fattibilita</a:t>
            </a:r>
            <a:r>
              <a:rPr lang="it-IT" sz="1800" b="1" dirty="0">
                <a:solidFill>
                  <a:srgbClr val="00FDF9"/>
                </a:solidFill>
              </a:rPr>
              <a:t>̀ tecnica ed economica da porre a base dell’affidamento di contratti pubblici di lavori del PNRR e del PNC </a:t>
            </a:r>
          </a:p>
          <a:p>
            <a:pPr marL="0" indent="0" algn="just">
              <a:buNone/>
            </a:pPr>
            <a:r>
              <a:rPr lang="it-IT" sz="1800" dirty="0"/>
              <a:t>(Art. 48, comma 7, DL 31 maggio 2021, n. 77, </a:t>
            </a:r>
            <a:r>
              <a:rPr lang="it-IT" sz="1800" dirty="0" err="1"/>
              <a:t>conv</a:t>
            </a:r>
            <a:r>
              <a:rPr lang="it-IT" sz="1800" dirty="0"/>
              <a:t>. L. 29 luglio 2021, n. 108) </a:t>
            </a:r>
          </a:p>
          <a:p>
            <a:pPr marL="0" indent="0" algn="just">
              <a:buNone/>
            </a:pPr>
            <a:endParaRPr lang="it-IT" sz="1800" dirty="0"/>
          </a:p>
          <a:p>
            <a:pPr algn="just">
              <a:buFont typeface="Wingdings" pitchFamily="2" charset="2"/>
              <a:buChar char="Ø"/>
            </a:pPr>
            <a:r>
              <a:rPr lang="it-IT" sz="1800" b="1" dirty="0"/>
              <a:t>Ministero delle Infrastrutture e dei Trasporti</a:t>
            </a:r>
          </a:p>
          <a:p>
            <a:pPr marL="0" indent="0" algn="just">
              <a:buNone/>
            </a:pPr>
            <a:r>
              <a:rPr lang="it-IT" sz="1800" b="1" dirty="0">
                <a:solidFill>
                  <a:srgbClr val="00FDF9"/>
                </a:solidFill>
              </a:rPr>
              <a:t>Decreto n. 312 del 2 agosto 2021  (Decreto BIM)</a:t>
            </a:r>
            <a:endParaRPr lang="it-IT" sz="1800" dirty="0">
              <a:solidFill>
                <a:srgbClr val="00FDF9"/>
              </a:solidFill>
            </a:endParaRPr>
          </a:p>
          <a:p>
            <a:pPr marL="0" indent="0" algn="just">
              <a:buNone/>
            </a:pPr>
            <a:r>
              <a:rPr lang="it-IT" sz="1800" dirty="0"/>
              <a:t>(Art. 48, comma 6</a:t>
            </a:r>
            <a:r>
              <a:rPr lang="it-IT" sz="1800" b="1" dirty="0"/>
              <a:t>, </a:t>
            </a:r>
            <a:r>
              <a:rPr lang="it-IT" sz="1800" dirty="0"/>
              <a:t>DL 31 maggio 2021, n. 77, </a:t>
            </a:r>
            <a:r>
              <a:rPr lang="it-IT" sz="1800" dirty="0" err="1"/>
              <a:t>conv</a:t>
            </a:r>
            <a:r>
              <a:rPr lang="it-IT" sz="1800" dirty="0"/>
              <a:t>. L. 29 luglio 2021, n. 108)</a:t>
            </a:r>
            <a:endParaRPr lang="it-IT" sz="1800" b="1" dirty="0"/>
          </a:p>
          <a:p>
            <a:pPr marL="0" indent="0" algn="just">
              <a:buNone/>
            </a:pPr>
            <a:endParaRPr lang="it-IT" sz="1800" b="1"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A6E171AC-F45B-4630-A803-96597BDA899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Provvedimenti attuativi DL 77/2021 emanati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990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di conversione – L. 108/2021</a:t>
            </a:r>
            <a:endParaRPr sz="2800" b="1" dirty="0">
              <a:latin typeface="Calibri" panose="020F0502020204030204" pitchFamily="34" charset="0"/>
              <a:cs typeface="Calibri" panose="020F0502020204030204" pitchFamily="34" charset="0"/>
            </a:endParaRPr>
          </a:p>
        </p:txBody>
      </p:sp>
      <p:sp>
        <p:nvSpPr>
          <p:cNvPr id="130" name="Shape 130"/>
          <p:cNvSpPr>
            <a:spLocks noGrp="1"/>
          </p:cNvSpPr>
          <p:nvPr>
            <p:ph type="body" idx="1"/>
          </p:nvPr>
        </p:nvSpPr>
        <p:spPr>
          <a:xfrm>
            <a:off x="457200" y="1146535"/>
            <a:ext cx="8229600" cy="4564929"/>
          </a:xfrm>
          <a:prstGeom prst="rect">
            <a:avLst/>
          </a:prstGeom>
        </p:spPr>
        <p:txBody>
          <a:bodyPr>
            <a:noAutofit/>
          </a:bodyPr>
          <a:lstStyle/>
          <a:p>
            <a:pPr algn="l">
              <a:spcBef>
                <a:spcPts val="0"/>
              </a:spcBef>
            </a:pPr>
            <a:r>
              <a:rPr lang="it-IT" sz="1800" b="1" dirty="0">
                <a:solidFill>
                  <a:srgbClr val="FFFF00"/>
                </a:solidFill>
              </a:rPr>
              <a:t>LEGGE 29 luglio 2021, n. 108  </a:t>
            </a:r>
          </a:p>
          <a:p>
            <a:pPr algn="just">
              <a:spcBef>
                <a:spcPts val="0"/>
              </a:spcBef>
            </a:pPr>
            <a:r>
              <a:rPr lang="it-IT" sz="1800" dirty="0">
                <a:solidFill>
                  <a:schemeClr val="accent2">
                    <a:lumMod val="20000"/>
                    <a:lumOff val="80000"/>
                  </a:schemeClr>
                </a:solidFill>
              </a:rPr>
              <a:t>Conversione in legge, con modificazioni, del decreto-legge 31 maggio 2021, n. 77, recante </a:t>
            </a:r>
            <a:r>
              <a:rPr lang="it-IT" sz="1800" dirty="0" err="1">
                <a:solidFill>
                  <a:schemeClr val="accent2">
                    <a:lumMod val="20000"/>
                    <a:lumOff val="80000"/>
                  </a:schemeClr>
                </a:solidFill>
              </a:rPr>
              <a:t>governance</a:t>
            </a:r>
            <a:r>
              <a:rPr lang="it-IT" sz="1800" dirty="0">
                <a:solidFill>
                  <a:schemeClr val="accent2">
                    <a:lumMod val="20000"/>
                    <a:lumOff val="80000"/>
                  </a:schemeClr>
                </a:solidFill>
              </a:rPr>
              <a:t> del Piano nazionale di ripresa e resilienza e prime misure di rafforzamento delle strutture amministrative e di accelerazione e snellimento delle procedure. (21G00118) </a:t>
            </a:r>
          </a:p>
          <a:p>
            <a:pPr marL="285750" indent="-285750" algn="just">
              <a:spcBef>
                <a:spcPts val="0"/>
              </a:spcBef>
              <a:buFont typeface="Wingdings" pitchFamily="2" charset="2"/>
              <a:buChar char="Ø"/>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b="1" u="sng" dirty="0">
                <a:solidFill>
                  <a:srgbClr val="FFFF00"/>
                </a:solidFill>
              </a:rPr>
              <a:t>Modifica agli affidamenti diretti </a:t>
            </a:r>
            <a:r>
              <a:rPr lang="it-IT" sz="1800" dirty="0">
                <a:solidFill>
                  <a:schemeClr val="accent2">
                    <a:lumMod val="20000"/>
                    <a:lumOff val="80000"/>
                  </a:schemeClr>
                </a:solidFill>
              </a:rPr>
              <a:t>(art. 1, c.2, </a:t>
            </a:r>
            <a:r>
              <a:rPr lang="it-IT" sz="1800" dirty="0" err="1">
                <a:solidFill>
                  <a:schemeClr val="accent2">
                    <a:lumMod val="20000"/>
                    <a:lumOff val="80000"/>
                  </a:schemeClr>
                </a:solidFill>
              </a:rPr>
              <a:t>lett</a:t>
            </a:r>
            <a:r>
              <a:rPr lang="it-IT" sz="1800" dirty="0">
                <a:solidFill>
                  <a:schemeClr val="accent2">
                    <a:lumMod val="20000"/>
                    <a:lumOff val="80000"/>
                  </a:schemeClr>
                </a:solidFill>
              </a:rPr>
              <a:t>. a) DL 76/2020 </a:t>
            </a:r>
            <a:r>
              <a:rPr lang="it-IT" sz="1800" dirty="0" err="1">
                <a:solidFill>
                  <a:schemeClr val="accent2">
                    <a:lumMod val="20000"/>
                    <a:lumOff val="80000"/>
                  </a:schemeClr>
                </a:solidFill>
              </a:rPr>
              <a:t>conv</a:t>
            </a:r>
            <a:r>
              <a:rPr lang="it-IT" sz="1800" dirty="0">
                <a:solidFill>
                  <a:schemeClr val="accent2">
                    <a:lumMod val="20000"/>
                    <a:lumOff val="80000"/>
                  </a:schemeClr>
                </a:solidFill>
              </a:rPr>
              <a:t>. L.120/2020: «esigenza che siano scelti soggetti in possesso di pregresse e documentate esperienze analoghe a quelle oggetto di affidamento»); </a:t>
            </a:r>
            <a:endParaRPr lang="it-IT" sz="1800" b="1" u="sng" dirty="0">
              <a:solidFill>
                <a:srgbClr val="FFFF00"/>
              </a:solidFill>
            </a:endParaRPr>
          </a:p>
          <a:p>
            <a:pPr marL="285750" indent="-285750" algn="just">
              <a:spcBef>
                <a:spcPts val="0"/>
              </a:spcBef>
              <a:buFont typeface="Wingdings" pitchFamily="2" charset="2"/>
              <a:buChar char="Ø"/>
            </a:pPr>
            <a:endParaRPr lang="it-IT" sz="1800" b="1" u="sng" dirty="0">
              <a:solidFill>
                <a:srgbClr val="FFFF00"/>
              </a:solidFill>
            </a:endParaRPr>
          </a:p>
          <a:p>
            <a:pPr marL="285750" indent="-285750" algn="just">
              <a:spcBef>
                <a:spcPts val="0"/>
              </a:spcBef>
              <a:buFont typeface="Wingdings" pitchFamily="2" charset="2"/>
              <a:buChar char="Ø"/>
            </a:pPr>
            <a:r>
              <a:rPr lang="it-IT" sz="1800" b="1" u="sng" dirty="0">
                <a:solidFill>
                  <a:srgbClr val="FFFF00"/>
                </a:solidFill>
              </a:rPr>
              <a:t>Modifica alle norme speciali per i contratti PNRR e PNC </a:t>
            </a:r>
            <a:r>
              <a:rPr lang="it-IT" sz="1800" dirty="0">
                <a:solidFill>
                  <a:schemeClr val="accent2">
                    <a:lumMod val="20000"/>
                    <a:lumOff val="80000"/>
                  </a:schemeClr>
                </a:solidFill>
              </a:rPr>
              <a:t>(art. 47 DL 77/2021: oltre alla parità di genere è prevista l’inclusione lavorativa persone disabili; </a:t>
            </a:r>
          </a:p>
          <a:p>
            <a:pPr marL="285750" indent="-285750" algn="just">
              <a:spcBef>
                <a:spcPts val="0"/>
              </a:spcBef>
              <a:buFont typeface="Wingdings" pitchFamily="2" charset="2"/>
              <a:buChar char="Ø"/>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b="1" u="sng" dirty="0">
                <a:solidFill>
                  <a:srgbClr val="FFFF00"/>
                </a:solidFill>
              </a:rPr>
              <a:t>Introduzione Art. 47-quater </a:t>
            </a:r>
            <a:r>
              <a:rPr lang="it-IT" sz="1800" dirty="0"/>
              <a:t>(Misure urgenti in materia di tutela della concorrenza nei contratti pubblici finanziati con le risorse del PNRR e del PNC): </a:t>
            </a:r>
            <a:r>
              <a:rPr lang="it-IT" sz="1800" dirty="0" err="1"/>
              <a:t>favor</a:t>
            </a:r>
            <a:r>
              <a:rPr lang="it-IT" sz="1800" dirty="0"/>
              <a:t> PMI; ecc. </a:t>
            </a:r>
            <a:endParaRPr lang="it-IT" sz="1800" b="1" u="sng" dirty="0">
              <a:solidFill>
                <a:schemeClr val="accent2">
                  <a:lumMod val="20000"/>
                  <a:lumOff val="80000"/>
                </a:schemeClr>
              </a:solidFill>
            </a:endParaRPr>
          </a:p>
          <a:p>
            <a:pPr marL="285750" indent="-285750" algn="just">
              <a:spcBef>
                <a:spcPts val="0"/>
              </a:spcBef>
              <a:buFont typeface="Wingdings" pitchFamily="2" charset="2"/>
              <a:buChar char="Ø"/>
            </a:pPr>
            <a:endParaRPr lang="it-IT" sz="1800" b="1" u="sng" dirty="0">
              <a:solidFill>
                <a:srgbClr val="FFFF00"/>
              </a:solidFill>
            </a:endParaRPr>
          </a:p>
          <a:p>
            <a:pPr marL="285750" indent="-285750" algn="just">
              <a:spcBef>
                <a:spcPts val="0"/>
              </a:spcBef>
              <a:buFont typeface="Wingdings" pitchFamily="2" charset="2"/>
              <a:buChar char="Ø"/>
            </a:pPr>
            <a:r>
              <a:rPr lang="it-IT" sz="1800" b="1" u="sng" dirty="0">
                <a:solidFill>
                  <a:srgbClr val="FFFF00"/>
                </a:solidFill>
              </a:rPr>
              <a:t>Affidamento a terzi dei concessionari:</a:t>
            </a:r>
            <a:r>
              <a:rPr lang="it-IT" sz="1800" dirty="0">
                <a:solidFill>
                  <a:schemeClr val="accent2">
                    <a:lumMod val="20000"/>
                    <a:lumOff val="80000"/>
                  </a:schemeClr>
                </a:solidFill>
              </a:rPr>
              <a:t> proroga al 31.12.2022 della sospensione dell’obbligo (art. 177 Codice);</a:t>
            </a:r>
          </a:p>
          <a:p>
            <a:pPr marL="285750" indent="-285750" algn="just">
              <a:spcBef>
                <a:spcPts val="0"/>
              </a:spcBef>
              <a:buFont typeface="Wingdings" pitchFamily="2" charset="2"/>
              <a:buChar char="Ø"/>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r>
              <a:rPr lang="it-IT" sz="1800" dirty="0">
                <a:solidFill>
                  <a:schemeClr val="accent2">
                    <a:lumMod val="20000"/>
                    <a:lumOff val="80000"/>
                  </a:schemeClr>
                </a:solidFill>
              </a:rPr>
              <a:t>Altre modifiche minori in tema di subappalto, verifiche antimafia, ecc.</a:t>
            </a:r>
          </a:p>
          <a:p>
            <a:pPr marL="285750" indent="-285750" algn="just">
              <a:spcBef>
                <a:spcPts val="0"/>
              </a:spcBef>
              <a:buFont typeface="Wingdings" pitchFamily="2" charset="2"/>
              <a:buChar char="Ø"/>
            </a:pPr>
            <a:endParaRPr lang="it-IT" sz="1800" dirty="0">
              <a:solidFill>
                <a:schemeClr val="accent2">
                  <a:lumMod val="20000"/>
                  <a:lumOff val="80000"/>
                </a:schemeClr>
              </a:solidFill>
            </a:endParaRPr>
          </a:p>
          <a:p>
            <a:pPr marL="285750" indent="-285750" algn="just">
              <a:spcBef>
                <a:spcPts val="0"/>
              </a:spcBef>
              <a:buFont typeface="Wingdings" pitchFamily="2" charset="2"/>
              <a:buChar char="Ø"/>
            </a:pPr>
            <a:endParaRPr lang="it-IT" sz="1800" dirty="0">
              <a:solidFill>
                <a:schemeClr val="accent2">
                  <a:lumMod val="20000"/>
                  <a:lumOff val="80000"/>
                </a:schemeClr>
              </a:solidFill>
            </a:endParaRPr>
          </a:p>
        </p:txBody>
      </p:sp>
    </p:spTree>
    <p:extLst>
      <p:ext uri="{BB962C8B-B14F-4D97-AF65-F5344CB8AC3E}">
        <p14:creationId xmlns:p14="http://schemas.microsoft.com/office/powerpoint/2010/main" val="3432382861"/>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animBg="1"/>
      <p:bldP spid="130" grpId="1" build="p" animBg="1"/>
      <p:bldP spid="130" grpId="2"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5141280"/>
          </a:xfrm>
        </p:spPr>
        <p:txBody>
          <a:bodyPr>
            <a:normAutofit lnSpcReduction="10000"/>
          </a:bodyPr>
          <a:lstStyle/>
          <a:p>
            <a:pPr marL="0" indent="0" algn="just">
              <a:buNone/>
            </a:pPr>
            <a:r>
              <a:rPr lang="it-IT" sz="1900" b="1" u="sng" dirty="0">
                <a:solidFill>
                  <a:schemeClr val="accent1">
                    <a:lumMod val="60000"/>
                    <a:lumOff val="40000"/>
                  </a:schemeClr>
                </a:solidFill>
              </a:rPr>
              <a:t>Regimi transitori</a:t>
            </a:r>
          </a:p>
          <a:p>
            <a:pPr marL="0" indent="0" algn="just">
              <a:buNone/>
            </a:pPr>
            <a:endParaRPr lang="it-IT" sz="1200" dirty="0"/>
          </a:p>
          <a:p>
            <a:pPr algn="just">
              <a:buFont typeface="Wingdings" pitchFamily="2" charset="2"/>
              <a:buChar char="Ø"/>
            </a:pPr>
            <a:r>
              <a:rPr lang="it-IT" sz="1800" b="1" u="sng" dirty="0">
                <a:solidFill>
                  <a:srgbClr val="FFFF00"/>
                </a:solidFill>
              </a:rPr>
              <a:t>30 giugno 2023</a:t>
            </a:r>
            <a:r>
              <a:rPr lang="it-IT" sz="1800" dirty="0"/>
              <a:t>: termine generale del  nuovo «regime transitorio» </a:t>
            </a:r>
          </a:p>
          <a:p>
            <a:pPr algn="just">
              <a:buFont typeface="Wingdings" pitchFamily="2" charset="2"/>
              <a:buChar char="Ø"/>
            </a:pPr>
            <a:endParaRPr lang="it-IT" sz="1800" dirty="0"/>
          </a:p>
          <a:p>
            <a:pPr algn="just">
              <a:buFont typeface="Wingdings" pitchFamily="2" charset="2"/>
              <a:buChar char="Ø"/>
            </a:pPr>
            <a:r>
              <a:rPr lang="it-IT" sz="1800" b="1" dirty="0"/>
              <a:t>31 ottobre 2021</a:t>
            </a:r>
            <a:r>
              <a:rPr lang="it-IT" sz="1800" dirty="0"/>
              <a:t>: regime transitorio subappalto al 50%</a:t>
            </a:r>
          </a:p>
          <a:p>
            <a:pPr marL="0" indent="0" algn="just">
              <a:buNone/>
            </a:pPr>
            <a:endParaRPr lang="it-IT" sz="1200" dirty="0">
              <a:solidFill>
                <a:schemeClr val="accent2">
                  <a:lumMod val="20000"/>
                  <a:lumOff val="80000"/>
                </a:schemeClr>
              </a:solidFill>
            </a:endParaRPr>
          </a:p>
          <a:p>
            <a:pPr algn="just">
              <a:buFont typeface="Wingdings" pitchFamily="2" charset="2"/>
              <a:buChar char="Ø"/>
            </a:pPr>
            <a:r>
              <a:rPr lang="it-IT" sz="1800" b="1" dirty="0">
                <a:solidFill>
                  <a:srgbClr val="CBFDB5"/>
                </a:solidFill>
              </a:rPr>
              <a:t>31 dicembre 2021 </a:t>
            </a:r>
            <a:r>
              <a:rPr lang="it-IT" sz="1800" dirty="0"/>
              <a:t>(art. 2, co. 4, D.L. n. 76/2020: procedura sopra soglia «in deroga»)</a:t>
            </a:r>
          </a:p>
          <a:p>
            <a:pPr marL="0" indent="0" algn="just">
              <a:buNone/>
            </a:pPr>
            <a:endParaRPr lang="it-IT" sz="1200" dirty="0"/>
          </a:p>
          <a:p>
            <a:pPr algn="just">
              <a:buFont typeface="Wingdings" pitchFamily="2" charset="2"/>
              <a:buChar char="Ø"/>
            </a:pPr>
            <a:r>
              <a:rPr lang="it-IT" sz="1800" b="1" dirty="0">
                <a:solidFill>
                  <a:schemeClr val="accent6">
                    <a:lumMod val="20000"/>
                    <a:lumOff val="80000"/>
                  </a:schemeClr>
                </a:solidFill>
              </a:rPr>
              <a:t>31 dicembre 2023 </a:t>
            </a:r>
            <a:r>
              <a:rPr lang="it-IT" sz="1800" dirty="0"/>
              <a:t>(sospensione </a:t>
            </a:r>
            <a:r>
              <a:rPr lang="it-IT" sz="1800" dirty="0">
                <a:solidFill>
                  <a:schemeClr val="accent2">
                    <a:lumMod val="20000"/>
                    <a:lumOff val="80000"/>
                  </a:schemeClr>
                </a:solidFill>
              </a:rPr>
              <a:t>obbligo terna subappaltatori e verifiche requisiti art. 80 del Codice sui subappaltatori; possibilità di affidare contratti di manutenzione sulla base del solo progetto definitivo)</a:t>
            </a:r>
          </a:p>
          <a:p>
            <a:pPr marL="0" indent="0" algn="just">
              <a:buNone/>
            </a:pPr>
            <a:endParaRPr lang="it-IT" sz="1200" dirty="0"/>
          </a:p>
          <a:p>
            <a:pPr algn="just">
              <a:buFont typeface="Wingdings" pitchFamily="2" charset="2"/>
              <a:buChar char="Ø"/>
            </a:pPr>
            <a:r>
              <a:rPr lang="it-IT" sz="1800" b="1" dirty="0">
                <a:solidFill>
                  <a:schemeClr val="accent5">
                    <a:lumMod val="20000"/>
                    <a:lumOff val="80000"/>
                  </a:schemeClr>
                </a:solidFill>
              </a:rPr>
              <a:t>31 dicembre 2026 </a:t>
            </a:r>
            <a:r>
              <a:rPr lang="it-IT" sz="1800" dirty="0"/>
              <a:t>(art. 48: possibilità di prescindere dal parere del Consiglio superiore dei lavori pubblici; art. 54: semplificazione degli acquisti di beni e servizi informatici strumentali alla realizzazione del PNRR e in materia di procedure di </a:t>
            </a:r>
            <a:r>
              <a:rPr lang="it-IT" sz="1800" i="1" dirty="0"/>
              <a:t>e-procurement</a:t>
            </a:r>
            <a:r>
              <a:rPr lang="it-IT" sz="1800" dirty="0"/>
              <a:t> e acquisto di beni e servizi informatici; art. 55: misure di semplificazione in materia di istruzione)</a:t>
            </a: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9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639762"/>
          </a:xfrm>
          <a:prstGeom prst="rect">
            <a:avLst/>
          </a:prstGeom>
        </p:spPr>
        <p:txBody>
          <a:bodyPr>
            <a:noAutofit/>
          </a:bodyPr>
          <a:lstStyle/>
          <a:p>
            <a:pPr defTabSz="406908">
              <a:defRPr sz="2100"/>
            </a:pPr>
            <a:r>
              <a:rPr lang="it-IT" sz="2800" b="1" dirty="0"/>
              <a:t>Quadro normativo dopo il D.L. n. 77/2021</a:t>
            </a:r>
            <a:endParaRPr sz="2800" b="1" dirty="0"/>
          </a:p>
        </p:txBody>
      </p:sp>
      <p:sp>
        <p:nvSpPr>
          <p:cNvPr id="130" name="Shape 130"/>
          <p:cNvSpPr>
            <a:spLocks noGrp="1"/>
          </p:cNvSpPr>
          <p:nvPr>
            <p:ph type="body" idx="1"/>
          </p:nvPr>
        </p:nvSpPr>
        <p:spPr>
          <a:xfrm>
            <a:off x="457200" y="1369755"/>
            <a:ext cx="8229600" cy="4624645"/>
          </a:xfrm>
          <a:prstGeom prst="rect">
            <a:avLst/>
          </a:prstGeom>
        </p:spPr>
        <p:txBody>
          <a:bodyPr>
            <a:noAutofit/>
          </a:bodyPr>
          <a:lstStyle/>
          <a:p>
            <a:pPr marL="285750" indent="-285750" algn="just">
              <a:spcBef>
                <a:spcPts val="0"/>
              </a:spcBef>
              <a:buFont typeface="Arial" panose="020B0604020202020204" pitchFamily="34" charset="0"/>
              <a:buChar char="•"/>
            </a:pPr>
            <a:r>
              <a:rPr lang="it-IT" sz="1800" b="1" u="sng" dirty="0">
                <a:solidFill>
                  <a:schemeClr val="accent2">
                    <a:lumMod val="20000"/>
                    <a:lumOff val="80000"/>
                  </a:schemeClr>
                </a:solidFill>
              </a:rPr>
              <a:t>Prorogate fino al 30 giugno 2023 le norme del DL 76/2020 : </a:t>
            </a:r>
          </a:p>
          <a:p>
            <a:pPr marL="285750" indent="-285750" algn="just">
              <a:spcBef>
                <a:spcPts val="0"/>
              </a:spcBef>
              <a:buFont typeface="Arial" panose="020B0604020202020204" pitchFamily="34" charset="0"/>
              <a:buChar char="•"/>
            </a:pPr>
            <a:endParaRPr lang="it-IT" sz="1800" b="1" u="sng" dirty="0">
              <a:solidFill>
                <a:schemeClr val="accent2">
                  <a:lumMod val="20000"/>
                  <a:lumOff val="80000"/>
                </a:schemeClr>
              </a:solidFill>
            </a:endParaRPr>
          </a:p>
          <a:p>
            <a:pPr algn="just">
              <a:spcBef>
                <a:spcPts val="0"/>
              </a:spcBef>
            </a:pPr>
            <a:r>
              <a:rPr lang="it-IT" sz="1800" b="1" dirty="0">
                <a:solidFill>
                  <a:srgbClr val="FFFF00"/>
                </a:solidFill>
              </a:rPr>
              <a:t>      </a:t>
            </a:r>
            <a:endParaRPr lang="it-IT" sz="1800" b="1" u="sng" dirty="0">
              <a:solidFill>
                <a:schemeClr val="accent1">
                  <a:lumMod val="20000"/>
                  <a:lumOff val="80000"/>
                </a:schemeClr>
              </a:solidFill>
            </a:endParaRPr>
          </a:p>
          <a:p>
            <a:pPr marL="285750" lvl="1" indent="-285750" algn="just">
              <a:spcBef>
                <a:spcPts val="0"/>
              </a:spcBef>
              <a:buFont typeface="Wingdings" pitchFamily="2" charset="2"/>
              <a:buChar char="Ø"/>
            </a:pPr>
            <a:r>
              <a:rPr lang="it-IT" sz="1800" b="1" u="sng" dirty="0">
                <a:solidFill>
                  <a:srgbClr val="FFFF00"/>
                </a:solidFill>
              </a:rPr>
              <a:t>Procedure sotto-soglia (art.  1 DL 76/2020)</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Procedure sopra-soglia (art. 2 DL 76/2020)</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Verifiche antimafia semplificate (art. 3 DL 76/2020)</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Collegio consultivo tecnico (art. 6 DL 76/2020)</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Altre disposizioni urgenti in materia di contratti pubblici (art. 8 DL 76/2020)</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Accelerazione del procedimento in conferenza di servizi (art. 13 DL 76/2020)</a:t>
            </a:r>
          </a:p>
          <a:p>
            <a:pPr marL="285750" lvl="1" indent="-285750" algn="just">
              <a:spcBef>
                <a:spcPts val="0"/>
              </a:spcBef>
              <a:buFont typeface="Wingdings" pitchFamily="2" charset="2"/>
              <a:buChar char="Ø"/>
            </a:pPr>
            <a:endParaRPr lang="it-IT" sz="1800" dirty="0"/>
          </a:p>
        </p:txBody>
      </p:sp>
    </p:spTree>
    <p:extLst>
      <p:ext uri="{BB962C8B-B14F-4D97-AF65-F5344CB8AC3E}">
        <p14:creationId xmlns:p14="http://schemas.microsoft.com/office/powerpoint/2010/main" val="3211627586"/>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639762"/>
          </a:xfrm>
          <a:prstGeom prst="rect">
            <a:avLst/>
          </a:prstGeom>
        </p:spPr>
        <p:txBody>
          <a:bodyPr>
            <a:noAutofit/>
          </a:bodyPr>
          <a:lstStyle/>
          <a:p>
            <a:pPr defTabSz="406908">
              <a:defRPr sz="2100"/>
            </a:pPr>
            <a:r>
              <a:rPr lang="it-IT" sz="2800" b="1" dirty="0"/>
              <a:t>Quadro normativo dopo il D.L. n. 77/2021</a:t>
            </a:r>
            <a:endParaRPr sz="2800" b="1" dirty="0"/>
          </a:p>
        </p:txBody>
      </p:sp>
      <p:sp>
        <p:nvSpPr>
          <p:cNvPr id="130" name="Shape 130"/>
          <p:cNvSpPr>
            <a:spLocks noGrp="1"/>
          </p:cNvSpPr>
          <p:nvPr>
            <p:ph type="body" idx="1"/>
          </p:nvPr>
        </p:nvSpPr>
        <p:spPr>
          <a:xfrm>
            <a:off x="457200" y="1369755"/>
            <a:ext cx="8229600" cy="4624645"/>
          </a:xfrm>
          <a:prstGeom prst="rect">
            <a:avLst/>
          </a:prstGeom>
        </p:spPr>
        <p:txBody>
          <a:bodyPr>
            <a:noAutofit/>
          </a:bodyPr>
          <a:lstStyle/>
          <a:p>
            <a:pPr marL="285750" indent="-285750" algn="just">
              <a:spcBef>
                <a:spcPts val="0"/>
              </a:spcBef>
              <a:buFont typeface="Arial" panose="020B0604020202020204" pitchFamily="34" charset="0"/>
              <a:buChar char="•"/>
            </a:pPr>
            <a:r>
              <a:rPr lang="it-IT" sz="1800" b="1" u="sng" dirty="0">
                <a:solidFill>
                  <a:schemeClr val="accent2">
                    <a:lumMod val="20000"/>
                    <a:lumOff val="80000"/>
                  </a:schemeClr>
                </a:solidFill>
              </a:rPr>
              <a:t>Prorogate fino al 30 giugno 2023 le norme sulla: </a:t>
            </a:r>
          </a:p>
          <a:p>
            <a:pPr algn="just">
              <a:spcBef>
                <a:spcPts val="0"/>
              </a:spcBef>
            </a:pPr>
            <a:r>
              <a:rPr lang="it-IT" sz="1800" b="1" dirty="0">
                <a:solidFill>
                  <a:srgbClr val="FFFF00"/>
                </a:solidFill>
              </a:rPr>
              <a:t>      </a:t>
            </a:r>
            <a:r>
              <a:rPr lang="it-IT" sz="1800" b="1" u="sng" dirty="0">
                <a:solidFill>
                  <a:srgbClr val="FFFF00"/>
                </a:solidFill>
              </a:rPr>
              <a:t>sospensione</a:t>
            </a:r>
            <a:r>
              <a:rPr lang="it-IT" sz="1800" b="1" u="sng" dirty="0">
                <a:solidFill>
                  <a:schemeClr val="accent2">
                    <a:lumMod val="20000"/>
                    <a:lumOff val="80000"/>
                  </a:schemeClr>
                </a:solidFill>
              </a:rPr>
              <a:t>:</a:t>
            </a:r>
          </a:p>
          <a:p>
            <a:pPr algn="just">
              <a:spcBef>
                <a:spcPts val="0"/>
              </a:spcBef>
            </a:pPr>
            <a:endParaRPr lang="it-IT" sz="1800" b="1" u="sng" dirty="0">
              <a:solidFill>
                <a:schemeClr val="accent1">
                  <a:lumMod val="20000"/>
                  <a:lumOff val="80000"/>
                </a:schemeClr>
              </a:solidFill>
            </a:endParaRPr>
          </a:p>
          <a:p>
            <a:pPr marL="285750" lvl="1" indent="-285750" algn="just">
              <a:spcBef>
                <a:spcPts val="0"/>
              </a:spcBef>
              <a:buFont typeface="Wingdings" pitchFamily="2" charset="2"/>
              <a:buChar char="Ø"/>
            </a:pPr>
            <a:r>
              <a:rPr lang="it-IT" sz="1800" b="1" u="sng" dirty="0">
                <a:solidFill>
                  <a:srgbClr val="FFFF00"/>
                </a:solidFill>
              </a:rPr>
              <a:t>Obbligo per i Comuni non capoluogo di ricorrere alla CUC</a:t>
            </a:r>
            <a:r>
              <a:rPr lang="it-IT" sz="1800" b="1" dirty="0">
                <a:solidFill>
                  <a:srgbClr val="FFFF00"/>
                </a:solidFill>
              </a:rPr>
              <a:t> </a:t>
            </a:r>
            <a:r>
              <a:rPr lang="it-IT" sz="1800" dirty="0">
                <a:solidFill>
                  <a:schemeClr val="tx2">
                    <a:lumMod val="20000"/>
                    <a:lumOff val="80000"/>
                  </a:schemeClr>
                </a:solidFill>
              </a:rPr>
              <a:t>(art. 37, co. 4, del Codice) </a:t>
            </a:r>
            <a:r>
              <a:rPr lang="it-IT" sz="1800" dirty="0"/>
              <a:t>limitatamente alle procedure non afferenti gli investimenti pubblici finanziati, in tutto o in parte con PNRR e PNC (mentre </a:t>
            </a:r>
            <a:r>
              <a:rPr lang="it-IT" sz="1800" u="sng" dirty="0"/>
              <a:t>per i contratti PNRR e PNC</a:t>
            </a:r>
            <a:r>
              <a:rPr lang="it-IT" sz="1800" dirty="0"/>
              <a:t>, i Comuni non capoluogo di provincia procedono all’acquisizione di forniture, servizi e lavori, oltre che secondo le modalità indicate dal citato articolo 37, comma 4, attraverso le Unioni di Comuni, le Province, le Città metropolitane e i Comuni capoluoghi di province); </a:t>
            </a:r>
          </a:p>
          <a:p>
            <a:pPr marL="285750" lvl="1" indent="-285750" algn="just">
              <a:spcBef>
                <a:spcPts val="0"/>
              </a:spcBef>
              <a:buFont typeface="Wingdings" pitchFamily="2" charset="2"/>
              <a:buChar char="Ø"/>
            </a:pPr>
            <a:endParaRPr lang="it-IT" sz="1800" dirty="0">
              <a:solidFill>
                <a:schemeClr val="tx2">
                  <a:lumMod val="20000"/>
                  <a:lumOff val="80000"/>
                </a:schemeClr>
              </a:solidFill>
            </a:endParaRPr>
          </a:p>
          <a:p>
            <a:pPr marL="285750" lvl="1" indent="-285750" algn="just">
              <a:spcBef>
                <a:spcPts val="0"/>
              </a:spcBef>
              <a:buFont typeface="Wingdings" pitchFamily="2" charset="2"/>
              <a:buChar char="Ø"/>
            </a:pPr>
            <a:r>
              <a:rPr lang="it-IT" sz="1800" b="1" u="sng" dirty="0">
                <a:solidFill>
                  <a:srgbClr val="FFFF00"/>
                </a:solidFill>
              </a:rPr>
              <a:t>Obbligo di ricorso all’Albo nazionale commissari</a:t>
            </a:r>
            <a:r>
              <a:rPr lang="it-IT" sz="1800" b="1" dirty="0">
                <a:solidFill>
                  <a:srgbClr val="FFFF00"/>
                </a:solidFill>
              </a:rPr>
              <a:t> </a:t>
            </a:r>
            <a:r>
              <a:rPr lang="it-IT" sz="1800" dirty="0">
                <a:solidFill>
                  <a:schemeClr val="tx2">
                    <a:lumMod val="20000"/>
                    <a:lumOff val="80000"/>
                  </a:schemeClr>
                </a:solidFill>
              </a:rPr>
              <a:t>(art. 77, co. 3, del Codice )</a:t>
            </a:r>
          </a:p>
          <a:p>
            <a:pPr marL="285750" lvl="1" indent="-285750" algn="just">
              <a:spcBef>
                <a:spcPts val="0"/>
              </a:spcBef>
              <a:buFont typeface="Wingdings" pitchFamily="2" charset="2"/>
              <a:buChar char="Ø"/>
            </a:pPr>
            <a:endParaRPr lang="it-IT" sz="1800" b="1" u="sng" dirty="0">
              <a:solidFill>
                <a:srgbClr val="FFFF00"/>
              </a:solidFill>
            </a:endParaRPr>
          </a:p>
          <a:p>
            <a:pPr marL="285750" lvl="1" indent="-285750" algn="just">
              <a:spcBef>
                <a:spcPts val="0"/>
              </a:spcBef>
              <a:buFont typeface="Wingdings" pitchFamily="2" charset="2"/>
              <a:buChar char="Ø"/>
            </a:pPr>
            <a:r>
              <a:rPr lang="it-IT" sz="1800" b="1" u="sng" dirty="0">
                <a:solidFill>
                  <a:srgbClr val="FFFF00"/>
                </a:solidFill>
              </a:rPr>
              <a:t>Divieto di appalto integrato</a:t>
            </a:r>
            <a:r>
              <a:rPr lang="it-IT" sz="1800" b="1" dirty="0">
                <a:solidFill>
                  <a:srgbClr val="FFFF00"/>
                </a:solidFill>
              </a:rPr>
              <a:t> </a:t>
            </a:r>
            <a:r>
              <a:rPr lang="it-IT" sz="1800" dirty="0">
                <a:solidFill>
                  <a:schemeClr val="tx2">
                    <a:lumMod val="20000"/>
                    <a:lumOff val="80000"/>
                  </a:schemeClr>
                </a:solidFill>
              </a:rPr>
              <a:t>(art. 59, co. 1quater, del Codice)</a:t>
            </a:r>
          </a:p>
          <a:p>
            <a:pPr marL="285750" lvl="1" indent="-285750" algn="just">
              <a:spcBef>
                <a:spcPts val="0"/>
              </a:spcBef>
              <a:buFont typeface="Arial" panose="020B0604020202020204" pitchFamily="34" charset="0"/>
              <a:buChar char="•"/>
            </a:pPr>
            <a:endParaRPr lang="it-IT" sz="1800" b="1" u="sng" dirty="0">
              <a:solidFill>
                <a:srgbClr val="00FDF9"/>
              </a:solidFill>
            </a:endParaRPr>
          </a:p>
          <a:p>
            <a:pPr marL="285750" lvl="1" indent="-285750" algn="just">
              <a:spcBef>
                <a:spcPts val="0"/>
              </a:spcBef>
              <a:buFont typeface="Arial" panose="020B0604020202020204" pitchFamily="34" charset="0"/>
              <a:buChar char="•"/>
            </a:pPr>
            <a:r>
              <a:rPr lang="it-IT" sz="1800" b="1" u="sng" dirty="0">
                <a:solidFill>
                  <a:srgbClr val="00FDF9"/>
                </a:solidFill>
              </a:rPr>
              <a:t>Facoltà di inversione procedimentale</a:t>
            </a:r>
            <a:r>
              <a:rPr lang="it-IT" sz="1800" b="1" dirty="0">
                <a:solidFill>
                  <a:srgbClr val="00FDF9"/>
                </a:solidFill>
              </a:rPr>
              <a:t> </a:t>
            </a:r>
            <a:r>
              <a:rPr lang="it-IT" sz="1800" dirty="0">
                <a:solidFill>
                  <a:schemeClr val="tx2">
                    <a:lumMod val="20000"/>
                    <a:lumOff val="80000"/>
                  </a:schemeClr>
                </a:solidFill>
              </a:rPr>
              <a:t>(art. 133, co. 8, del Codice)</a:t>
            </a:r>
            <a:endParaRPr lang="it-IT" sz="1800" b="1" dirty="0">
              <a:solidFill>
                <a:schemeClr val="tx2">
                  <a:lumMod val="20000"/>
                  <a:lumOff val="80000"/>
                </a:schemeClr>
              </a:solidFill>
            </a:endParaRPr>
          </a:p>
        </p:txBody>
      </p:sp>
    </p:spTree>
    <p:extLst>
      <p:ext uri="{BB962C8B-B14F-4D97-AF65-F5344CB8AC3E}">
        <p14:creationId xmlns:p14="http://schemas.microsoft.com/office/powerpoint/2010/main" val="2424662436"/>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639762"/>
          </a:xfrm>
          <a:prstGeom prst="rect">
            <a:avLst/>
          </a:prstGeom>
        </p:spPr>
        <p:txBody>
          <a:bodyPr>
            <a:noAutofit/>
          </a:bodyPr>
          <a:lstStyle/>
          <a:p>
            <a:pPr defTabSz="406908">
              <a:defRPr sz="2100"/>
            </a:pPr>
            <a:r>
              <a:rPr lang="it-IT" sz="2800" b="1" dirty="0"/>
              <a:t>Quadro normativo dopo il D.L. n. 77/2021</a:t>
            </a:r>
            <a:endParaRPr sz="2800" b="1" dirty="0"/>
          </a:p>
        </p:txBody>
      </p:sp>
      <p:sp>
        <p:nvSpPr>
          <p:cNvPr id="130" name="Shape 130"/>
          <p:cNvSpPr>
            <a:spLocks noGrp="1"/>
          </p:cNvSpPr>
          <p:nvPr>
            <p:ph type="body" idx="1"/>
          </p:nvPr>
        </p:nvSpPr>
        <p:spPr>
          <a:xfrm>
            <a:off x="457200" y="1203500"/>
            <a:ext cx="8229600" cy="5120958"/>
          </a:xfrm>
          <a:prstGeom prst="rect">
            <a:avLst/>
          </a:prstGeom>
        </p:spPr>
        <p:txBody>
          <a:bodyPr>
            <a:noAutofit/>
          </a:bodyPr>
          <a:lstStyle/>
          <a:p>
            <a:pPr marL="285750" indent="-285750" algn="just">
              <a:spcBef>
                <a:spcPts val="0"/>
              </a:spcBef>
              <a:buFont typeface="Arial" panose="020B0604020202020204" pitchFamily="34" charset="0"/>
              <a:buChar char="•"/>
            </a:pPr>
            <a:r>
              <a:rPr lang="it-IT" sz="1800" b="1" u="sng" dirty="0">
                <a:solidFill>
                  <a:srgbClr val="FFFF00"/>
                </a:solidFill>
              </a:rPr>
              <a:t>Per gli anni dal 2019 al 2023 </a:t>
            </a:r>
          </a:p>
          <a:p>
            <a:pPr marL="285750" indent="-285750" algn="just">
              <a:spcBef>
                <a:spcPts val="0"/>
              </a:spcBef>
              <a:buFont typeface="Wingdings" pitchFamily="2" charset="2"/>
              <a:buChar char="Ø"/>
            </a:pPr>
            <a:endParaRPr lang="it-IT" sz="1800" dirty="0">
              <a:solidFill>
                <a:schemeClr val="tx2">
                  <a:lumMod val="20000"/>
                  <a:lumOff val="80000"/>
                </a:schemeClr>
              </a:solidFill>
            </a:endParaRPr>
          </a:p>
          <a:p>
            <a:pPr marL="285750" indent="-285750" algn="just">
              <a:spcBef>
                <a:spcPts val="0"/>
              </a:spcBef>
              <a:buFont typeface="Wingdings" pitchFamily="2" charset="2"/>
              <a:buChar char="Ø"/>
            </a:pPr>
            <a:r>
              <a:rPr lang="it-IT" sz="1800" b="1" dirty="0">
                <a:solidFill>
                  <a:schemeClr val="tx2">
                    <a:lumMod val="20000"/>
                    <a:lumOff val="80000"/>
                  </a:schemeClr>
                </a:solidFill>
              </a:rPr>
              <a:t>i soggetti attuatori di opere </a:t>
            </a:r>
            <a:r>
              <a:rPr lang="it-IT" sz="1800" dirty="0">
                <a:solidFill>
                  <a:schemeClr val="tx2">
                    <a:lumMod val="20000"/>
                    <a:lumOff val="80000"/>
                  </a:schemeClr>
                </a:solidFill>
              </a:rPr>
              <a:t>per le quali deve essere realizzata la progettazione possono avviare le relative procedure di affidamento </a:t>
            </a:r>
            <a:r>
              <a:rPr lang="it-IT" sz="1800" u="sng" dirty="0">
                <a:solidFill>
                  <a:schemeClr val="tx2">
                    <a:lumMod val="20000"/>
                    <a:lumOff val="80000"/>
                  </a:schemeClr>
                </a:solidFill>
              </a:rPr>
              <a:t>anche in caso di disponibilità di finanziamenti limitati alle sole attività di progettazione</a:t>
            </a:r>
            <a:r>
              <a:rPr lang="it-IT" sz="1800" dirty="0">
                <a:solidFill>
                  <a:schemeClr val="tx2">
                    <a:lumMod val="20000"/>
                    <a:lumOff val="80000"/>
                  </a:schemeClr>
                </a:solidFill>
              </a:rPr>
              <a:t>. Le opere la cui progettazione è stata realizzata ai sensi del periodo precedente sono considerate prioritariamente ai fini dell’assegnazione dei finanziamenti per la loro realizzazione.</a:t>
            </a:r>
          </a:p>
          <a:p>
            <a:pPr marL="285750" indent="-285750" algn="just">
              <a:spcBef>
                <a:spcPts val="0"/>
              </a:spcBef>
              <a:buFont typeface="Wingdings" pitchFamily="2" charset="2"/>
              <a:buChar char="Ø"/>
            </a:pPr>
            <a:endParaRPr lang="it-IT" sz="1800" dirty="0">
              <a:solidFill>
                <a:schemeClr val="tx2">
                  <a:lumMod val="20000"/>
                  <a:lumOff val="80000"/>
                </a:schemeClr>
              </a:solidFill>
            </a:endParaRPr>
          </a:p>
          <a:p>
            <a:pPr marL="285750" indent="-285750" algn="just">
              <a:spcBef>
                <a:spcPts val="0"/>
              </a:spcBef>
              <a:buFont typeface="Wingdings" pitchFamily="2" charset="2"/>
              <a:buChar char="Ø"/>
            </a:pPr>
            <a:r>
              <a:rPr lang="it-IT" sz="1800" dirty="0">
                <a:solidFill>
                  <a:schemeClr val="tx2">
                    <a:lumMod val="20000"/>
                    <a:lumOff val="80000"/>
                  </a:schemeClr>
                </a:solidFill>
              </a:rPr>
              <a:t>i </a:t>
            </a:r>
            <a:r>
              <a:rPr lang="it-IT" sz="1800" b="1" u="sng" dirty="0">
                <a:solidFill>
                  <a:srgbClr val="FFFF00"/>
                </a:solidFill>
              </a:rPr>
              <a:t>contratti di lavori di manutenzione ordinaria e straordinaria</a:t>
            </a:r>
            <a:r>
              <a:rPr lang="it-IT" sz="1800" dirty="0">
                <a:solidFill>
                  <a:schemeClr val="tx2">
                    <a:lumMod val="20000"/>
                    <a:lumOff val="80000"/>
                  </a:schemeClr>
                </a:solidFill>
              </a:rPr>
              <a:t>, ad esclusione degli interventi di manutenzione straordinaria che prevedono il rinnovo o la sostituzione di parti strutturali delle opere o di impianti, </a:t>
            </a:r>
            <a:r>
              <a:rPr lang="it-IT" sz="1800" u="sng" dirty="0">
                <a:solidFill>
                  <a:schemeClr val="tx2">
                    <a:lumMod val="20000"/>
                    <a:lumOff val="80000"/>
                  </a:schemeClr>
                </a:solidFill>
              </a:rPr>
              <a:t>possono essere affidati</a:t>
            </a:r>
            <a:r>
              <a:rPr lang="it-IT" sz="1800" dirty="0">
                <a:solidFill>
                  <a:schemeClr val="tx2">
                    <a:lumMod val="20000"/>
                    <a:lumOff val="80000"/>
                  </a:schemeClr>
                </a:solidFill>
              </a:rPr>
              <a:t>, nel rispetto delle procedure di scelta del contraente previste dal Decreto Legislativo 18 aprile 2016, n. 50, </a:t>
            </a:r>
            <a:r>
              <a:rPr lang="it-IT" sz="1800" u="sng" dirty="0">
                <a:solidFill>
                  <a:schemeClr val="tx2">
                    <a:lumMod val="20000"/>
                    <a:lumOff val="80000"/>
                  </a:schemeClr>
                </a:solidFill>
              </a:rPr>
              <a:t>sulla base del progetto definitivo</a:t>
            </a:r>
            <a:r>
              <a:rPr lang="it-IT" sz="1800" dirty="0">
                <a:solidFill>
                  <a:schemeClr val="tx2">
                    <a:lumMod val="20000"/>
                    <a:lumOff val="80000"/>
                  </a:schemeClr>
                </a:solidFill>
              </a:rPr>
              <a:t> costituito almeno da una relazione generale, dall’elenco dei prezzi unitari delle lavorazioni previste, dal computo metrico-estimativo, dal piano di sicurezza e di coordinamento con l’individuazione analitica dei costi della sicurezza da non assoggettare a ribasso. </a:t>
            </a:r>
            <a:r>
              <a:rPr lang="it-IT" sz="1800" u="sng" dirty="0">
                <a:solidFill>
                  <a:schemeClr val="tx2">
                    <a:lumMod val="20000"/>
                    <a:lumOff val="80000"/>
                  </a:schemeClr>
                </a:solidFill>
              </a:rPr>
              <a:t>L’esecuzione dei predetti lavori può prescindere dall’avvenuta redazione e approvazione del progetto esecutivo.</a:t>
            </a:r>
          </a:p>
          <a:p>
            <a:pPr algn="just">
              <a:spcBef>
                <a:spcPts val="0"/>
              </a:spcBef>
            </a:pPr>
            <a:endParaRPr lang="it-IT" sz="2400" b="1" dirty="0">
              <a:solidFill>
                <a:schemeClr val="tx2">
                  <a:lumMod val="20000"/>
                  <a:lumOff val="80000"/>
                </a:schemeClr>
              </a:solidFill>
            </a:endParaRPr>
          </a:p>
          <a:p>
            <a:pPr algn="just">
              <a:spcBef>
                <a:spcPts val="0"/>
              </a:spcBef>
            </a:pPr>
            <a:endParaRPr lang="it-IT" sz="2400" b="1" dirty="0">
              <a:solidFill>
                <a:schemeClr val="tx2">
                  <a:lumMod val="20000"/>
                  <a:lumOff val="80000"/>
                </a:schemeClr>
              </a:solidFill>
            </a:endParaRPr>
          </a:p>
          <a:p>
            <a:pPr marL="285750" indent="-285750" algn="just">
              <a:spcBef>
                <a:spcPts val="0"/>
              </a:spcBef>
              <a:buFont typeface="Wingdings" pitchFamily="2" charset="2"/>
              <a:buChar char="Ø"/>
            </a:pPr>
            <a:endParaRPr lang="it-IT" sz="1800" dirty="0">
              <a:solidFill>
                <a:schemeClr val="tx2">
                  <a:lumMod val="20000"/>
                  <a:lumOff val="80000"/>
                </a:schemeClr>
              </a:solidFill>
            </a:endParaRPr>
          </a:p>
        </p:txBody>
      </p:sp>
    </p:spTree>
    <p:extLst>
      <p:ext uri="{BB962C8B-B14F-4D97-AF65-F5344CB8AC3E}">
        <p14:creationId xmlns:p14="http://schemas.microsoft.com/office/powerpoint/2010/main" val="3334543078"/>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74638"/>
            <a:ext cx="8229600" cy="639762"/>
          </a:xfrm>
          <a:prstGeom prst="rect">
            <a:avLst/>
          </a:prstGeom>
        </p:spPr>
        <p:txBody>
          <a:bodyPr>
            <a:noAutofit/>
          </a:bodyPr>
          <a:lstStyle/>
          <a:p>
            <a:pPr defTabSz="406908">
              <a:defRPr sz="2100"/>
            </a:pPr>
            <a:r>
              <a:rPr lang="it-IT" sz="2800" b="1" dirty="0"/>
              <a:t>Quadro normativo dopo il D.L. n. 77/2021</a:t>
            </a:r>
            <a:endParaRPr sz="2800" b="1" dirty="0"/>
          </a:p>
        </p:txBody>
      </p:sp>
      <p:sp>
        <p:nvSpPr>
          <p:cNvPr id="130" name="Shape 130"/>
          <p:cNvSpPr>
            <a:spLocks noGrp="1"/>
          </p:cNvSpPr>
          <p:nvPr>
            <p:ph type="body" idx="1"/>
          </p:nvPr>
        </p:nvSpPr>
        <p:spPr>
          <a:xfrm>
            <a:off x="457200" y="1527695"/>
            <a:ext cx="8229600" cy="3802609"/>
          </a:xfrm>
          <a:prstGeom prst="rect">
            <a:avLst/>
          </a:prstGeom>
        </p:spPr>
        <p:txBody>
          <a:bodyPr>
            <a:noAutofit/>
          </a:bodyPr>
          <a:lstStyle/>
          <a:p>
            <a:pPr marL="285750" indent="-285750" algn="just">
              <a:spcBef>
                <a:spcPts val="0"/>
              </a:spcBef>
              <a:buFont typeface="Arial" panose="020B0604020202020204" pitchFamily="34" charset="0"/>
              <a:buChar char="•"/>
            </a:pPr>
            <a:r>
              <a:rPr lang="it-IT" sz="1800" b="1" dirty="0">
                <a:solidFill>
                  <a:srgbClr val="FFFF00"/>
                </a:solidFill>
              </a:rPr>
              <a:t>Fino al 30 giugno 2023</a:t>
            </a:r>
          </a:p>
          <a:p>
            <a:pPr marL="285750" indent="-285750" algn="just">
              <a:spcBef>
                <a:spcPts val="0"/>
              </a:spcBef>
              <a:buFont typeface="Wingdings" pitchFamily="2" charset="2"/>
              <a:buChar char="Ø"/>
            </a:pPr>
            <a:endParaRPr lang="it-IT" sz="1800" dirty="0">
              <a:solidFill>
                <a:schemeClr val="tx2">
                  <a:lumMod val="20000"/>
                  <a:lumOff val="80000"/>
                </a:schemeClr>
              </a:solidFill>
            </a:endParaRPr>
          </a:p>
          <a:p>
            <a:pPr marL="285750" indent="-285750" algn="just">
              <a:spcBef>
                <a:spcPts val="0"/>
              </a:spcBef>
              <a:buFont typeface="Wingdings" pitchFamily="2" charset="2"/>
              <a:buChar char="Ø"/>
            </a:pPr>
            <a:r>
              <a:rPr lang="it-IT" sz="1800" b="1" u="sng" dirty="0">
                <a:solidFill>
                  <a:schemeClr val="tx2">
                    <a:lumMod val="20000"/>
                    <a:lumOff val="80000"/>
                  </a:schemeClr>
                </a:solidFill>
              </a:rPr>
              <a:t>Possono essere oggetto di riserva</a:t>
            </a:r>
            <a:r>
              <a:rPr lang="it-IT" sz="1800" b="1" dirty="0">
                <a:solidFill>
                  <a:schemeClr val="tx2">
                    <a:lumMod val="20000"/>
                    <a:lumOff val="80000"/>
                  </a:schemeClr>
                </a:solidFill>
              </a:rPr>
              <a:t> </a:t>
            </a:r>
            <a:r>
              <a:rPr lang="it-IT" sz="1800" dirty="0">
                <a:solidFill>
                  <a:schemeClr val="tx2">
                    <a:lumMod val="20000"/>
                    <a:lumOff val="80000"/>
                  </a:schemeClr>
                </a:solidFill>
              </a:rPr>
              <a:t>anche gli aspetti progettuali che sono stati oggetto di verifica ai sensi dell’articolo 25 del Decreto Legislativo 18 aprile 2016, n. 50, con conseguente estensione dell’ambito di applicazione dell’accordo bonario di cui all’articolo 205 del medesimo Decreto Legislativo.</a:t>
            </a:r>
          </a:p>
          <a:p>
            <a:pPr marL="285750" indent="-285750" algn="just">
              <a:spcBef>
                <a:spcPts val="0"/>
              </a:spcBef>
              <a:buFont typeface="Wingdings" pitchFamily="2" charset="2"/>
              <a:buChar char="Ø"/>
            </a:pPr>
            <a:endParaRPr lang="it-IT" sz="1800" dirty="0">
              <a:solidFill>
                <a:schemeClr val="tx2">
                  <a:lumMod val="20000"/>
                  <a:lumOff val="80000"/>
                </a:schemeClr>
              </a:solidFill>
            </a:endParaRPr>
          </a:p>
          <a:p>
            <a:pPr marL="285750" indent="-285750" algn="just">
              <a:spcBef>
                <a:spcPts val="0"/>
              </a:spcBef>
              <a:buFont typeface="Wingdings" pitchFamily="2" charset="2"/>
              <a:buChar char="Ø"/>
            </a:pPr>
            <a:endParaRPr lang="it-IT" sz="1800" dirty="0">
              <a:solidFill>
                <a:schemeClr val="tx2">
                  <a:lumMod val="20000"/>
                  <a:lumOff val="80000"/>
                </a:schemeClr>
              </a:solidFill>
            </a:endParaRPr>
          </a:p>
          <a:p>
            <a:pPr marL="285750" indent="-285750" algn="just">
              <a:spcBef>
                <a:spcPts val="0"/>
              </a:spcBef>
              <a:buFont typeface="Arial" panose="020B0604020202020204" pitchFamily="34" charset="0"/>
              <a:buChar char="•"/>
            </a:pPr>
            <a:r>
              <a:rPr lang="it-IT" sz="1800" b="1" dirty="0">
                <a:solidFill>
                  <a:srgbClr val="FFFF00"/>
                </a:solidFill>
              </a:rPr>
              <a:t>Fino al 31 dicembre 2023</a:t>
            </a:r>
          </a:p>
          <a:p>
            <a:pPr marL="285750" indent="-285750" algn="just">
              <a:spcBef>
                <a:spcPts val="0"/>
              </a:spcBef>
              <a:buFont typeface="Arial" panose="020B0604020202020204" pitchFamily="34" charset="0"/>
              <a:buChar char="•"/>
            </a:pPr>
            <a:endParaRPr lang="it-IT" sz="1800" b="1" dirty="0">
              <a:solidFill>
                <a:srgbClr val="FFFF00"/>
              </a:solidFill>
            </a:endParaRPr>
          </a:p>
          <a:p>
            <a:pPr marL="285750" indent="-285750" algn="just">
              <a:spcBef>
                <a:spcPts val="0"/>
              </a:spcBef>
              <a:buFont typeface="Wingdings" pitchFamily="2" charset="2"/>
              <a:buChar char="Ø"/>
            </a:pPr>
            <a:r>
              <a:rPr lang="it-IT" sz="1800" dirty="0">
                <a:solidFill>
                  <a:schemeClr val="tx2">
                    <a:lumMod val="20000"/>
                    <a:lumOff val="80000"/>
                  </a:schemeClr>
                </a:solidFill>
              </a:rPr>
              <a:t>Sono sospese l’applicazione del comma 6 dell’articolo 105 e del terzo periodo del comma 2 dell’articolo 174, nonché le verifiche in sede di gara, di cui all’articolo 80 del medesimo Codice, riferite al </a:t>
            </a:r>
            <a:r>
              <a:rPr lang="it-IT" sz="1800" b="1" u="sng" dirty="0">
                <a:solidFill>
                  <a:schemeClr val="tx2">
                    <a:lumMod val="20000"/>
                    <a:lumOff val="80000"/>
                  </a:schemeClr>
                </a:solidFill>
              </a:rPr>
              <a:t>subappaltatore</a:t>
            </a:r>
            <a:r>
              <a:rPr lang="it-IT" sz="1800" dirty="0">
                <a:solidFill>
                  <a:schemeClr val="tx2">
                    <a:lumMod val="20000"/>
                    <a:lumOff val="80000"/>
                  </a:schemeClr>
                </a:solidFill>
              </a:rPr>
              <a:t>.</a:t>
            </a:r>
            <a:endParaRPr lang="it-IT" sz="2400" b="1" dirty="0">
              <a:solidFill>
                <a:schemeClr val="tx2">
                  <a:lumMod val="20000"/>
                  <a:lumOff val="80000"/>
                </a:schemeClr>
              </a:solidFill>
            </a:endParaRPr>
          </a:p>
          <a:p>
            <a:pPr algn="just">
              <a:spcBef>
                <a:spcPts val="0"/>
              </a:spcBef>
            </a:pPr>
            <a:endParaRPr lang="it-IT" sz="2400" b="1" dirty="0">
              <a:solidFill>
                <a:schemeClr val="tx2">
                  <a:lumMod val="20000"/>
                  <a:lumOff val="80000"/>
                </a:schemeClr>
              </a:solidFill>
            </a:endParaRPr>
          </a:p>
          <a:p>
            <a:pPr marL="285750" indent="-285750" algn="just">
              <a:spcBef>
                <a:spcPts val="0"/>
              </a:spcBef>
              <a:buFont typeface="Wingdings" pitchFamily="2" charset="2"/>
              <a:buChar char="Ø"/>
            </a:pPr>
            <a:endParaRPr lang="it-IT" sz="1800" dirty="0">
              <a:solidFill>
                <a:schemeClr val="tx2">
                  <a:lumMod val="20000"/>
                  <a:lumOff val="80000"/>
                </a:schemeClr>
              </a:solidFill>
            </a:endParaRPr>
          </a:p>
        </p:txBody>
      </p:sp>
    </p:spTree>
    <p:extLst>
      <p:ext uri="{BB962C8B-B14F-4D97-AF65-F5344CB8AC3E}">
        <p14:creationId xmlns:p14="http://schemas.microsoft.com/office/powerpoint/2010/main" val="3647313853"/>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77500" lnSpcReduction="20000"/>
          </a:bodyPr>
          <a:lstStyle/>
          <a:p>
            <a:pPr algn="just"/>
            <a:r>
              <a:rPr lang="it-IT" dirty="0"/>
              <a:t>La riforma della normativa di riferimento si è resa necessaria non solo al fine di </a:t>
            </a:r>
            <a:r>
              <a:rPr lang="it-IT" b="1" dirty="0">
                <a:solidFill>
                  <a:srgbClr val="FFFF00"/>
                </a:solidFill>
              </a:rPr>
              <a:t>adeguare il settore dei contratti pubblici all’evoluzione della giurisprudenza in materia </a:t>
            </a:r>
            <a:r>
              <a:rPr lang="it-IT" dirty="0"/>
              <a:t>ma anche per risolvere i problemi applicativi riscontrati a seguito dell’entrata in vigore del codice di cui al decreto legislativo 18 aprile 2016, n.50, delle relative disposizioni integrative e correttive di cui al decreto legislativo 19 aprile 2017, n. 56, e dei vari provvedimenti legislativi che, ancorché ispirati all’esigenza di assicurare </a:t>
            </a:r>
            <a:r>
              <a:rPr lang="it-IT" b="1" dirty="0">
                <a:solidFill>
                  <a:srgbClr val="2FFA13"/>
                </a:solidFill>
              </a:rPr>
              <a:t>la coerenza dell’ordinamento nazionale con quello </a:t>
            </a:r>
            <a:r>
              <a:rPr lang="it-IT" b="1" dirty="0" err="1">
                <a:solidFill>
                  <a:srgbClr val="2FFA13"/>
                </a:solidFill>
              </a:rPr>
              <a:t>eurounitario</a:t>
            </a:r>
            <a:r>
              <a:rPr lang="it-IT" b="1" dirty="0">
                <a:solidFill>
                  <a:srgbClr val="2FFA13"/>
                </a:solidFill>
              </a:rPr>
              <a:t> </a:t>
            </a:r>
            <a:r>
              <a:rPr lang="it-IT" b="1" dirty="0">
                <a:solidFill>
                  <a:srgbClr val="FFFF00"/>
                </a:solidFill>
              </a:rPr>
              <a:t>e</a:t>
            </a:r>
            <a:r>
              <a:rPr lang="it-IT" dirty="0"/>
              <a:t> di favorire una più celere realizzazione degli investimenti pubblici, hanno in più parti derogato (in alcuni casi anche in modo permanente) alla disciplina contenuta nel codice dei contratti pubblici.</a:t>
            </a:r>
          </a:p>
          <a:p>
            <a:pPr algn="just"/>
            <a:endParaRPr lang="it-IT"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1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AA2030-30CC-EE4E-960E-66B39EB83366}"/>
              </a:ext>
            </a:extLst>
          </p:cNvPr>
          <p:cNvSpPr>
            <a:spLocks noGrp="1"/>
          </p:cNvSpPr>
          <p:nvPr>
            <p:ph idx="1"/>
          </p:nvPr>
        </p:nvSpPr>
        <p:spPr>
          <a:xfrm>
            <a:off x="457200" y="2930236"/>
            <a:ext cx="8229600" cy="625764"/>
          </a:xfrm>
        </p:spPr>
        <p:txBody>
          <a:bodyPr/>
          <a:lstStyle/>
          <a:p>
            <a:pPr marL="0" indent="0" algn="ctr">
              <a:buNone/>
            </a:pPr>
            <a:r>
              <a:rPr lang="it-IT" b="1" dirty="0"/>
              <a:t>Modifiche al Codice dei contratti pubblici</a:t>
            </a:r>
          </a:p>
        </p:txBody>
      </p:sp>
    </p:spTree>
    <p:extLst>
      <p:ext uri="{BB962C8B-B14F-4D97-AF65-F5344CB8AC3E}">
        <p14:creationId xmlns:p14="http://schemas.microsoft.com/office/powerpoint/2010/main" val="2618465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291074"/>
            <a:ext cx="8151091" cy="4943471"/>
          </a:xfrm>
        </p:spPr>
        <p:txBody>
          <a:bodyPr>
            <a:normAutofit/>
          </a:bodyPr>
          <a:lstStyle/>
          <a:p>
            <a:pPr marL="0" indent="0" algn="just">
              <a:buNone/>
            </a:pPr>
            <a:r>
              <a:rPr lang="it-IT" sz="1800" b="1" dirty="0">
                <a:solidFill>
                  <a:srgbClr val="FFFF00"/>
                </a:solidFill>
              </a:rPr>
              <a:t>Art. 29 del D.Lgs. n. 50/2016 (Principi in materia di trasparenza) </a:t>
            </a:r>
          </a:p>
          <a:p>
            <a:pPr marL="0" indent="0" algn="just">
              <a:buNone/>
            </a:pPr>
            <a:r>
              <a:rPr lang="it-IT" sz="1800" dirty="0">
                <a:solidFill>
                  <a:schemeClr val="accent2">
                    <a:lumMod val="20000"/>
                    <a:lumOff val="80000"/>
                  </a:schemeClr>
                </a:solidFill>
              </a:rPr>
              <a:t>1. Tutti gli atti delle amministrazioni aggiudicatrici e degli enti aggiudicatori relativi alla programmazione di lavori, opere, servizi e forniture, nonché alle procedure per l'affidamento </a:t>
            </a:r>
            <a:r>
              <a:rPr lang="it-IT" sz="1800" b="1" dirty="0">
                <a:solidFill>
                  <a:srgbClr val="FFFF00"/>
                </a:solidFill>
              </a:rPr>
              <a:t>e l'esecuzione </a:t>
            </a:r>
            <a:r>
              <a:rPr lang="it-IT" sz="1800" dirty="0">
                <a:solidFill>
                  <a:schemeClr val="accent2">
                    <a:lumMod val="20000"/>
                    <a:lumOff val="80000"/>
                  </a:schemeClr>
                </a:solidFill>
              </a:rPr>
              <a:t>di appalti pubblici di servizi, forniture, lavori e opere, di concorsi pubblici di progettazione, di concorsi di idee e di concessioni, compresi quelli tra enti nell'ambito del settore pubblico di cui all'articolo 5, alla composizione della commissione giudicatrice e ai curricula dei suoi componenti, ove non considerati riservati ai sensi dell’art. 53 ovvero secretati ai sensi dell’art. 162, devono essere pubblicati e aggiornati sul profilo del committente, nella sezione “Amministrazione trasparente” con l'applicazione delle disposizioni di cui al Decreto Legislativo 14 marzo 2013, n. 33. Nella stessa sezione sono pubblicati anche i resoconti della gestione finanziaria dei contratti al termine della loro esecuzione con le modalità previste dal Decreto Legislativo 14 marzo 2013, n. 33. Gli atti di cui al presente comma recano, prima dell’intestazione o in calce, la data di pubblicazione sul profilo del committente. Fatti salvi gli atti a cui si applica l’art. 73, co. 5, i termini cui sono collegati gli effetti giuridici della pubblicazione decorrono dalla pubblicazione sul profilo del committente.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E5FD62FE-9454-45B5-A1CC-E751456DF7A8}"/>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501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05691" y="1338300"/>
            <a:ext cx="8132618" cy="4444707"/>
          </a:xfrm>
        </p:spPr>
        <p:txBody>
          <a:bodyPr>
            <a:normAutofit/>
          </a:bodyPr>
          <a:lstStyle/>
          <a:p>
            <a:pPr marL="0" indent="0" algn="just">
              <a:buNone/>
            </a:pPr>
            <a:r>
              <a:rPr lang="it-IT" sz="1800" b="1" dirty="0">
                <a:solidFill>
                  <a:srgbClr val="FFFF00"/>
                </a:solidFill>
              </a:rPr>
              <a:t>Art. 29 del D.Lgs. n. 50/2016 (Principi in materia di trasparenza) </a:t>
            </a:r>
          </a:p>
          <a:p>
            <a:pPr marL="0" indent="0" algn="just">
              <a:buNone/>
            </a:pPr>
            <a:r>
              <a:rPr lang="it-IT" sz="1800" dirty="0">
                <a:solidFill>
                  <a:srgbClr val="FFFF00"/>
                </a:solidFill>
              </a:rPr>
              <a:t>2. Tutte le informazioni inerenti agli atti delle amministrazioni aggiudicatrici e degli enti aggiudicatori relativi alla programmazione, alla scelta del contraente, all’aggiudicazione e all’esecuzione di lavori, servizi e forniture relativi all’affidamento, inclusi i concorsi di progettazione e i concorsi di idee e di concessioni, compresi quelli di cui all'articolo 5, sono gestite e trasmesse tempestivamente alla Banca Dati Nazionale dei Contratti pubblici dell’ANAC attraverso le piattaforme telematiche ad essa interconnesse secondo le modalità indicate all’articolo 213, comma 9. L’ANAC garantisce, attraverso la Banca Dati Nazionale dei Contratti pubblici, la pubblicazione dei dati ricevuti, nel rispetto di quanto previsto dall’articolo 53 e ad eccezione di quelli che riguardano contratti secretati ai sensi dell’articolo 162, la trasmissione dei dati all’Ufficio delle pubblicazioni dell’Unione europea e la pubblicazione ai sensi dell’articolo 73. </a:t>
            </a:r>
            <a:r>
              <a:rPr lang="it-IT" sz="1800" b="1" u="sng" dirty="0">
                <a:solidFill>
                  <a:srgbClr val="FFFF00"/>
                </a:solidFill>
              </a:rPr>
              <a:t>Gli effetti degli atti oggetto di pubblicazione ai sensi del presente comma decorrono dalla data di pubblicazione dei relativi dati nella Banca dati nazionale dei contratti pubblici.</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8BD50DF1-393E-4EAD-BF69-4F466636799E}"/>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263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81445" y="1155132"/>
            <a:ext cx="8181109" cy="5310324"/>
          </a:xfrm>
        </p:spPr>
        <p:txBody>
          <a:bodyPr>
            <a:normAutofit/>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800" dirty="0"/>
              <a:t>5. Al Decreto Legislativo 18 aprile 2016, n. 50, recante "Codice dei contratti pubblici" sono apportate le seguenti modificazioni: </a:t>
            </a:r>
          </a:p>
          <a:p>
            <a:pPr marL="0" indent="0" algn="just">
              <a:buNone/>
            </a:pPr>
            <a:r>
              <a:rPr lang="it-IT" sz="1800" dirty="0"/>
              <a:t>b) </a:t>
            </a:r>
            <a:r>
              <a:rPr lang="it-IT" sz="1800" b="1" u="sng" dirty="0"/>
              <a:t>all'articolo 36, comma 6-bis</a:t>
            </a:r>
            <a:r>
              <a:rPr lang="it-IT" sz="1800" dirty="0"/>
              <a:t>, secondo periodo, la parola «Decreto" è sostituita dalla seguente: "provvedimento" e, al terzo periodo, le parole "Banca dati nazionale degli operatori economici" sono sostituite dalle seguenti: "Banca dati nazionale dei contratti pubblici."; </a:t>
            </a:r>
          </a:p>
          <a:p>
            <a:pPr marL="0" indent="0" algn="just">
              <a:buNone/>
            </a:pPr>
            <a:r>
              <a:rPr lang="it-IT" sz="1800" i="1" dirty="0">
                <a:solidFill>
                  <a:srgbClr val="FFFF00"/>
                </a:solidFill>
              </a:rPr>
              <a:t>(modalità di verifica dei requisiti negli acquisti sui mercati elettronici)</a:t>
            </a:r>
          </a:p>
          <a:p>
            <a:pPr marL="0" indent="0" algn="just">
              <a:buNone/>
            </a:pPr>
            <a:endParaRPr lang="it-IT" sz="1050" dirty="0"/>
          </a:p>
          <a:p>
            <a:pPr marL="0" indent="0" algn="just">
              <a:buNone/>
            </a:pPr>
            <a:r>
              <a:rPr lang="it-IT" sz="1800" dirty="0"/>
              <a:t>c) </a:t>
            </a:r>
            <a:r>
              <a:rPr lang="it-IT" sz="1800" b="1" u="sng" dirty="0"/>
              <a:t>all'articolo 77, comma 2</a:t>
            </a:r>
            <a:r>
              <a:rPr lang="it-IT" sz="1800" dirty="0"/>
              <a:t>, le parole "può lavorare" sono sostituite dalle seguenti: "di regola, lavora".</a:t>
            </a:r>
          </a:p>
          <a:p>
            <a:pPr marL="0" indent="0" algn="just">
              <a:buNone/>
            </a:pPr>
            <a:r>
              <a:rPr lang="it-IT" sz="1800" i="1" dirty="0">
                <a:solidFill>
                  <a:srgbClr val="FFFF00"/>
                </a:solidFill>
              </a:rPr>
              <a:t>(modalità di funzionamento della commissione giudicatrice)</a:t>
            </a:r>
          </a:p>
          <a:p>
            <a:pPr marL="0" indent="0" algn="just">
              <a:buNone/>
            </a:pPr>
            <a:r>
              <a:rPr lang="it-IT" sz="1800" dirty="0">
                <a:solidFill>
                  <a:schemeClr val="accent2">
                    <a:lumMod val="20000"/>
                    <a:lumOff val="80000"/>
                  </a:schemeClr>
                </a:solidFill>
              </a:rPr>
              <a:t>«2. La commissione è costituta da un numero dispari di commissari, non superiore a cinque, individuato dalla stazione appaltante e </a:t>
            </a:r>
            <a:r>
              <a:rPr lang="it-IT" sz="1800" b="1" dirty="0">
                <a:solidFill>
                  <a:srgbClr val="FFFF00"/>
                </a:solidFill>
              </a:rPr>
              <a:t>di regola, lavora a distanza </a:t>
            </a:r>
            <a:r>
              <a:rPr lang="it-IT" sz="1800" dirty="0">
                <a:solidFill>
                  <a:schemeClr val="accent2">
                    <a:lumMod val="20000"/>
                    <a:lumOff val="80000"/>
                  </a:schemeClr>
                </a:solidFill>
              </a:rPr>
              <a:t>con procedure telematiche che salvaguardino la riservatezza delle comunicazioni.</a:t>
            </a:r>
          </a:p>
        </p:txBody>
      </p:sp>
      <p:sp>
        <p:nvSpPr>
          <p:cNvPr id="7" name="Shape 129">
            <a:extLst>
              <a:ext uri="{FF2B5EF4-FFF2-40B4-BE49-F238E27FC236}">
                <a16:creationId xmlns:a16="http://schemas.microsoft.com/office/drawing/2014/main" id="{73C8114C-53C6-4947-9EA7-98AF591F7DC3}"/>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258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041693"/>
            <a:ext cx="8229600" cy="5460707"/>
          </a:xfrm>
        </p:spPr>
        <p:txBody>
          <a:bodyPr>
            <a:normAutofit/>
          </a:bodyPr>
          <a:lstStyle/>
          <a:p>
            <a:pPr marL="0" indent="0" algn="just">
              <a:buNone/>
            </a:pPr>
            <a:r>
              <a:rPr lang="it-IT" sz="17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700" dirty="0"/>
          </a:p>
          <a:p>
            <a:pPr marL="0" indent="0" algn="just">
              <a:buNone/>
            </a:pPr>
            <a:r>
              <a:rPr lang="it-IT" sz="1700" dirty="0"/>
              <a:t>5. Al Decreto Legislativo 18 aprile 2016, n. 50, recante "Codice dei contratti pubblici" sono apportate le seguenti modificazioni: </a:t>
            </a:r>
          </a:p>
          <a:p>
            <a:pPr marL="0" indent="0" algn="just">
              <a:buNone/>
            </a:pPr>
            <a:r>
              <a:rPr lang="it-IT" sz="1700" b="1" u="sng" dirty="0"/>
              <a:t>d) all'articolo 81: </a:t>
            </a:r>
          </a:p>
          <a:p>
            <a:pPr marL="0" indent="0" algn="just">
              <a:buNone/>
            </a:pPr>
            <a:r>
              <a:rPr lang="it-IT" sz="1700" dirty="0"/>
              <a:t>1) al comma 1, le parole "Banca dati centralizzata gestita dal Ministero delle Infrastrutture e dei Trasporti, denominata Banca dati nazionale degli operatori economici" sono sostituite dalle seguenti: "Banca dati nazionale dei contratti pubblici, di cui all’art. 213, co. 8"; </a:t>
            </a:r>
          </a:p>
          <a:p>
            <a:pPr marL="0" indent="0" algn="just">
              <a:buNone/>
            </a:pPr>
            <a:r>
              <a:rPr lang="it-IT" sz="1700" dirty="0"/>
              <a:t>2) il comma 2 è sostituito dal seguente: "2. Per le finalità di cui al comma 1, l'ANAC individua, con proprio provvedimento, adottato d'intesa con il Ministero delle Infrastrutture e della Mobilità sostenibili e con l'</a:t>
            </a:r>
            <a:r>
              <a:rPr lang="it-IT" sz="1700" dirty="0" err="1"/>
              <a:t>AgID</a:t>
            </a:r>
            <a:r>
              <a:rPr lang="it-IT" sz="1700" dirty="0"/>
              <a:t>, </a:t>
            </a:r>
            <a:r>
              <a:rPr lang="it-IT" sz="1700" b="1" dirty="0">
                <a:solidFill>
                  <a:srgbClr val="FFFF00"/>
                </a:solidFill>
              </a:rPr>
              <a:t>i dati concernenti la partecipazione alle gare e il loro esito, in relazione ai quali è obbligatoria la verifica attraverso la Banca dati nazionale dei contratti pubblici,</a:t>
            </a:r>
            <a:r>
              <a:rPr lang="it-IT" sz="1700" dirty="0"/>
              <a:t> i termini e le regole tecniche per l'acquisizione, l'aggiornamento e la consultazione dei predetti dati, anche mediante la piattaforma di cui all’art. 50-ter del D.Lgs. n. 82/2005, </a:t>
            </a:r>
            <a:r>
              <a:rPr lang="it-IT" sz="1700" dirty="0" err="1"/>
              <a:t>nonchè</a:t>
            </a:r>
            <a:r>
              <a:rPr lang="it-IT" sz="1700" dirty="0"/>
              <a:t> i criteri e le modalità relative all'accesso e al funzionamento della Banca dati. L'interoperabilità tra le diverse banche dati gestite dagli enti certificanti coinvolte nel procedimento, </a:t>
            </a:r>
            <a:r>
              <a:rPr lang="it-IT" sz="1700" dirty="0" err="1"/>
              <a:t>nonchè</a:t>
            </a:r>
            <a:r>
              <a:rPr lang="it-IT" sz="1700" dirty="0"/>
              <a:t> tra queste e le banche dati gestite dall'ANAC, è assicurata secondo le modalità individuate dall'</a:t>
            </a:r>
            <a:r>
              <a:rPr lang="it-IT" sz="1700" dirty="0" err="1"/>
              <a:t>AgID</a:t>
            </a:r>
            <a:r>
              <a:rPr lang="it-IT" sz="1700" dirty="0"/>
              <a:t> con le Linee guida in materia";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BABFC85E-3A8F-44EE-B16A-3814A9A332B0}"/>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816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1836" y="1008211"/>
            <a:ext cx="8194964" cy="5735489"/>
          </a:xfrm>
        </p:spPr>
        <p:txBody>
          <a:bodyPr>
            <a:normAutofit/>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700" dirty="0"/>
              <a:t>5. Al Decreto Legislativo 18 aprile 2016, n. 50, recante "Codice dei contratti pubblici" sono apportate le seguenti modificazioni: </a:t>
            </a:r>
          </a:p>
          <a:p>
            <a:pPr marL="0" indent="0" algn="just">
              <a:buNone/>
            </a:pPr>
            <a:r>
              <a:rPr lang="it-IT" sz="1700" b="1" u="sng" dirty="0"/>
              <a:t>d) all'articolo 81: </a:t>
            </a:r>
          </a:p>
          <a:p>
            <a:pPr marL="0" indent="0" algn="just">
              <a:buNone/>
            </a:pPr>
            <a:r>
              <a:rPr lang="it-IT" sz="1700" dirty="0"/>
              <a:t>3) al comma 3, primo periodo, la parola «Decreto" è sostituita dalla seguente: "provvedimento" e, al secondo periodo, le parole ", debitamente informata dal Ministero delle Infrastrutture e dei Trasporti," sono soppresse;</a:t>
            </a:r>
          </a:p>
          <a:p>
            <a:pPr marL="0" indent="0" algn="just">
              <a:buNone/>
            </a:pPr>
            <a:r>
              <a:rPr lang="it-IT" sz="1700" dirty="0"/>
              <a:t>4) il comma 4 è sostituito dal seguente: "4. Presso la Banca dati nazionale dei contratti pubblici è istituito il </a:t>
            </a:r>
            <a:r>
              <a:rPr lang="it-IT" sz="1700" b="1" dirty="0">
                <a:solidFill>
                  <a:srgbClr val="FFFF00"/>
                </a:solidFill>
              </a:rPr>
              <a:t>fascicolo virtuale dell'operatore economico </a:t>
            </a:r>
            <a:r>
              <a:rPr lang="it-IT" sz="1700" dirty="0"/>
              <a:t>nel quale sono presenti i dati di cui al comma 2 per la verifica dell'assenza di motivi di esclusione di cui all’art. 80, l'attestazione di cui all’art. 84, co. 1, per i soggetti esecutori di lavori pubblici, </a:t>
            </a:r>
            <a:r>
              <a:rPr lang="it-IT" sz="1700" dirty="0" err="1"/>
              <a:t>nonchè</a:t>
            </a:r>
            <a:r>
              <a:rPr lang="it-IT" sz="1700" dirty="0"/>
              <a:t> i dati e documenti relativi ai criteri di selezione di cui all’art. 83 che l'operatore economico carica. </a:t>
            </a:r>
            <a:r>
              <a:rPr lang="it-IT" sz="1700" b="1" dirty="0">
                <a:solidFill>
                  <a:srgbClr val="FFFF00"/>
                </a:solidFill>
              </a:rPr>
              <a:t>Il fascicolo virtuale dell'operatore economico è utilizzato per la partecipazione alle singole gare</a:t>
            </a:r>
            <a:r>
              <a:rPr lang="it-IT" sz="1700" dirty="0"/>
              <a:t>. I dati e documenti contenuti nel fascicolo virtuale, nei termini di efficacia di ciascuno di essi, </a:t>
            </a:r>
            <a:r>
              <a:rPr lang="it-IT" sz="1700" b="1" dirty="0">
                <a:solidFill>
                  <a:srgbClr val="FFFF00"/>
                </a:solidFill>
              </a:rPr>
              <a:t>possono essere utilizzati anche per gare diverse</a:t>
            </a:r>
            <a:r>
              <a:rPr lang="it-IT" sz="1700" dirty="0"/>
              <a:t>. In sede di partecipazione alle gare l'operatore economico indica i dati e i documenti relativi ai requisiti generali e speciali di cui agli articoli 80, 83 e 84, contenuti nel fascicolo virtuale per consentire la valutazione degli stessi alla stazione appaltante";</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130D0BCF-4BF3-4F9B-80D7-A8398F8AC16B}"/>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4105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91076"/>
            <a:ext cx="8229599" cy="5026597"/>
          </a:xfrm>
        </p:spPr>
        <p:txBody>
          <a:bodyPr>
            <a:normAutofit/>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800" dirty="0"/>
              <a:t>5. Al Decreto Legislativo 18 aprile 2016, n. 50, recante "Codice dei contratti pubblici" sono apportate le seguenti modificazioni: </a:t>
            </a:r>
          </a:p>
          <a:p>
            <a:pPr marL="0" indent="0" algn="just">
              <a:buNone/>
            </a:pPr>
            <a:r>
              <a:rPr lang="it-IT" sz="1800" b="1" u="sng" dirty="0"/>
              <a:t>d) all'articolo 81: </a:t>
            </a:r>
          </a:p>
          <a:p>
            <a:pPr marL="0" indent="0" algn="just">
              <a:buNone/>
            </a:pPr>
            <a:r>
              <a:rPr lang="it-IT" sz="1800" dirty="0"/>
              <a:t>5) dopo il comma 4 </a:t>
            </a:r>
            <a:r>
              <a:rPr lang="it-IT" sz="1800" dirty="0" err="1"/>
              <a:t>e'</a:t>
            </a:r>
            <a:r>
              <a:rPr lang="it-IT" sz="1800" dirty="0"/>
              <a:t> aggiunto il seguente: "4-bis. Le Amministrazioni competenti al rilascio delle certificazioni di cui all’art. 80 realizzano, mediante adozione delle necessarie misure organizzative, </a:t>
            </a:r>
            <a:r>
              <a:rPr lang="it-IT" sz="1800" b="1" dirty="0">
                <a:solidFill>
                  <a:srgbClr val="FFFF00"/>
                </a:solidFill>
              </a:rPr>
              <a:t>sistemi informatici atti a garantire alla Banca Dati Nazionale dei Contratti Pubblici la disponibilità in tempo reale delle dette certificazioni in formato digitale, mediante accesso alle proprie banche dati, </a:t>
            </a:r>
            <a:r>
              <a:rPr lang="it-IT" sz="1800" dirty="0"/>
              <a:t>con modalità automatizzate mediante interoperabilità secondo le modalità individuate dall'</a:t>
            </a:r>
            <a:r>
              <a:rPr lang="it-IT" sz="1800" dirty="0" err="1"/>
              <a:t>AgID</a:t>
            </a:r>
            <a:r>
              <a:rPr lang="it-IT" sz="1800" dirty="0"/>
              <a:t> con le Linee guida in materia. L'ANAC garantisce l'accessibilità alla propria banca dati alle stazioni appaltanti e agli operatori economici, limitatamente ai loro dati. Fino alla data di entrata in vigore del provvedimento di cui al comma 2, l'ANAC può predisporre elenchi di operatori economici già accertati e le modalità per l'utilizzo degli accertamenti per gare diverse";</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F50158B-02AE-47D4-8FF6-C5C4FFCB3B07}"/>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222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26420"/>
            <a:ext cx="8229600" cy="4888053"/>
          </a:xfrm>
        </p:spPr>
        <p:txBody>
          <a:bodyPr>
            <a:normAutofit lnSpcReduction="10000"/>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800" dirty="0"/>
              <a:t>5. Al Decreto Legislativo 18 aprile 2016, n. 50, recante "Codice dei contratti pubblici" sono apportate le seguenti modificazioni: </a:t>
            </a:r>
          </a:p>
          <a:p>
            <a:pPr marL="0" indent="0" algn="just">
              <a:buNone/>
            </a:pPr>
            <a:r>
              <a:rPr lang="it-IT" sz="1800" dirty="0"/>
              <a:t>e) </a:t>
            </a:r>
            <a:r>
              <a:rPr lang="it-IT" sz="1800" b="1" u="sng" dirty="0"/>
              <a:t>all'articolo 85, comma 7,</a:t>
            </a:r>
            <a:r>
              <a:rPr lang="it-IT" sz="1800" b="1" dirty="0"/>
              <a:t> </a:t>
            </a:r>
            <a:r>
              <a:rPr lang="it-IT" sz="1800" dirty="0"/>
              <a:t>la parola «Decreto" è sostituita dalla seguente: "provvedimento"; </a:t>
            </a:r>
          </a:p>
          <a:p>
            <a:pPr marL="0" indent="0" algn="just">
              <a:buNone/>
            </a:pPr>
            <a:r>
              <a:rPr lang="it-IT" sz="1800" dirty="0">
                <a:solidFill>
                  <a:srgbClr val="00FDF9"/>
                </a:solidFill>
              </a:rPr>
              <a:t>e-bis) </a:t>
            </a:r>
            <a:r>
              <a:rPr lang="it-IT" sz="1800" b="1" u="sng" dirty="0">
                <a:solidFill>
                  <a:srgbClr val="00FDF9"/>
                </a:solidFill>
              </a:rPr>
              <a:t>all'articolo 111</a:t>
            </a:r>
            <a:r>
              <a:rPr lang="it-IT" sz="1800" dirty="0">
                <a:solidFill>
                  <a:srgbClr val="00FDF9"/>
                </a:solidFill>
              </a:rPr>
              <a:t>: </a:t>
            </a:r>
          </a:p>
          <a:p>
            <a:pPr marL="0" indent="0" algn="just">
              <a:buNone/>
            </a:pPr>
            <a:r>
              <a:rPr lang="it-IT" sz="1800" dirty="0">
                <a:solidFill>
                  <a:srgbClr val="00FDF9"/>
                </a:solidFill>
              </a:rPr>
              <a:t>1) al comma 1: 1.1) al primo periodo, le parole: "con particolare riferimento alle" sono sostituite dalla seguente: "mediante"; 1.2) al secondo periodo, la parola: "decreto" </a:t>
            </a:r>
            <a:r>
              <a:rPr lang="it-IT" sz="1800" dirty="0" err="1">
                <a:solidFill>
                  <a:srgbClr val="00FDF9"/>
                </a:solidFill>
              </a:rPr>
              <a:t>e'</a:t>
            </a:r>
            <a:r>
              <a:rPr lang="it-IT" sz="1800" dirty="0">
                <a:solidFill>
                  <a:srgbClr val="00FDF9"/>
                </a:solidFill>
              </a:rPr>
              <a:t> sostituita dalla seguente: "regolamento"; </a:t>
            </a:r>
          </a:p>
          <a:p>
            <a:pPr marL="0" indent="0" algn="just">
              <a:buNone/>
            </a:pPr>
            <a:r>
              <a:rPr lang="it-IT" sz="1800" dirty="0">
                <a:solidFill>
                  <a:srgbClr val="00FDF9"/>
                </a:solidFill>
              </a:rPr>
              <a:t>2) al comma 2, secondo periodo, dopo la parola: "semplificazione" sono aggiunte le seguenti: ", mediante metodologie e strumentazioni elettroniche"; </a:t>
            </a:r>
          </a:p>
          <a:p>
            <a:pPr marL="0" indent="0" algn="just">
              <a:buNone/>
            </a:pPr>
            <a:r>
              <a:rPr lang="it-IT" sz="1800" dirty="0">
                <a:solidFill>
                  <a:srgbClr val="00FDF9"/>
                </a:solidFill>
              </a:rPr>
              <a:t>3) dopo il comma 2 </a:t>
            </a:r>
            <a:r>
              <a:rPr lang="it-IT" sz="1800" dirty="0" err="1">
                <a:solidFill>
                  <a:srgbClr val="00FDF9"/>
                </a:solidFill>
              </a:rPr>
              <a:t>e'</a:t>
            </a:r>
            <a:r>
              <a:rPr lang="it-IT" sz="1800" dirty="0">
                <a:solidFill>
                  <a:srgbClr val="00FDF9"/>
                </a:solidFill>
              </a:rPr>
              <a:t> aggiunto il seguente: "2-bis. Le metodologie e strumentazioni elettroniche di cui ai commi 1 e 2 del presente articolo garantiscono il collegamento con la Banca dati nazionale dei contratti pubblici di cui all'articolo 213, comma 8, per l'invio delle informazioni richieste dall'ANAC ai sensi del citato articolo 213, comma 9"».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DD9EF7D-D159-4833-87DC-6C5BCBCB2E33}"/>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3554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57200" y="1226420"/>
            <a:ext cx="8229600" cy="4888053"/>
          </a:xfrm>
        </p:spPr>
        <p:txBody>
          <a:bodyPr>
            <a:normAutofit/>
          </a:bodyPr>
          <a:lstStyle/>
          <a:p>
            <a:pPr marL="0" indent="0" algn="just">
              <a:buNone/>
            </a:pPr>
            <a:r>
              <a:rPr lang="it-IT" sz="1800" b="1" dirty="0">
                <a:solidFill>
                  <a:srgbClr val="FFFF00"/>
                </a:solidFill>
              </a:rPr>
              <a:t>Art. 53 D.L. n. 77/2021 (Semplificazione degli acquisti di beni e servizi informatici strumentali alla realizzazione del PNRR e in materia di procedure di e-procurement e acquisto di beni e servizi informatici) </a:t>
            </a:r>
            <a:endParaRPr lang="it-IT" sz="1800" dirty="0"/>
          </a:p>
          <a:p>
            <a:pPr marL="0" indent="0" algn="just">
              <a:buNone/>
            </a:pPr>
            <a:r>
              <a:rPr lang="it-IT" sz="1800" dirty="0"/>
              <a:t>5. Al Decreto Legislativo 18 aprile 2016, n. 50, recante "Codice dei contratti pubblici" sono apportate le seguenti modificazioni: </a:t>
            </a:r>
          </a:p>
          <a:p>
            <a:pPr marL="0" indent="0" algn="just">
              <a:buNone/>
            </a:pPr>
            <a:r>
              <a:rPr lang="it-IT" sz="1800" dirty="0" err="1"/>
              <a:t>f</a:t>
            </a:r>
            <a:r>
              <a:rPr lang="it-IT" sz="1800" dirty="0"/>
              <a:t>) </a:t>
            </a:r>
            <a:r>
              <a:rPr lang="it-IT" sz="1800" b="1" u="sng" dirty="0"/>
              <a:t>all'articolo 213, comma 8</a:t>
            </a:r>
            <a:r>
              <a:rPr lang="it-IT" sz="1800" dirty="0"/>
              <a:t>, il quarto periodo è soppresso; g) all'articolo 216, comma 13, la parola «Decreto" è sostituita dalla seguente: "provvedimento";</a:t>
            </a:r>
          </a:p>
          <a:p>
            <a:pPr marL="0" indent="0" algn="just">
              <a:buNone/>
            </a:pPr>
            <a:r>
              <a:rPr lang="it-IT" sz="1800" dirty="0"/>
              <a:t>6. All'articolo 1 della Legge 27 dicembre 2019, n. 160, sono apportate le seguenti modificazioni: </a:t>
            </a:r>
          </a:p>
          <a:p>
            <a:pPr marL="0" indent="0" algn="just">
              <a:buNone/>
            </a:pPr>
            <a:r>
              <a:rPr lang="it-IT" sz="1800" dirty="0"/>
              <a:t>a) al comma 593 è aggiunto, infine, il seguente periodo «Il superamento del limite di cui al comma 591 è altresì consentito per le spese per l'acquisto di beni e servizi del settore informatico finanziate con il PNRR»; </a:t>
            </a:r>
          </a:p>
          <a:p>
            <a:pPr marL="0" indent="0" algn="just">
              <a:buNone/>
            </a:pPr>
            <a:r>
              <a:rPr lang="it-IT" sz="1800" dirty="0"/>
              <a:t>b) i commi 610, 611, 612 e 613 sono abrogati.</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2DD9EF7D-D159-4833-87DC-6C5BCBCB2E33}"/>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D.L. n. 77/2021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772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2CCA10-ABA5-EB46-A519-C3F1D15BBDD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2419F6C-ED2D-4C4A-AAC4-2B9034A6B339}"/>
              </a:ext>
            </a:extLst>
          </p:cNvPr>
          <p:cNvSpPr>
            <a:spLocks noGrp="1"/>
          </p:cNvSpPr>
          <p:nvPr>
            <p:ph idx="1"/>
          </p:nvPr>
        </p:nvSpPr>
        <p:spPr/>
        <p:txBody>
          <a:bodyPr/>
          <a:lstStyle/>
          <a:p>
            <a:endParaRPr lang="it-IT" dirty="0"/>
          </a:p>
          <a:p>
            <a:pPr marL="0" indent="0">
              <a:buNone/>
            </a:pPr>
            <a:endParaRPr lang="it-IT" dirty="0"/>
          </a:p>
          <a:p>
            <a:pPr marL="0" indent="0">
              <a:buNone/>
            </a:pPr>
            <a:endParaRPr lang="it-IT" dirty="0"/>
          </a:p>
          <a:p>
            <a:pPr marL="0" indent="0" algn="ctr">
              <a:buNone/>
            </a:pPr>
            <a:r>
              <a:rPr lang="it-IT" b="1" dirty="0"/>
              <a:t>Giurisprudenza e prassi</a:t>
            </a:r>
          </a:p>
        </p:txBody>
      </p:sp>
    </p:spTree>
    <p:extLst>
      <p:ext uri="{BB962C8B-B14F-4D97-AF65-F5344CB8AC3E}">
        <p14:creationId xmlns:p14="http://schemas.microsoft.com/office/powerpoint/2010/main" val="178592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85000" lnSpcReduction="10000"/>
          </a:bodyPr>
          <a:lstStyle/>
          <a:p>
            <a:pPr algn="just"/>
            <a:r>
              <a:rPr lang="it-IT" sz="2400" dirty="0"/>
              <a:t>Ne è derivato un quadro giuridico di settore poco organico e chiaro, </a:t>
            </a:r>
            <a:r>
              <a:rPr lang="it-IT" sz="2400" dirty="0" err="1"/>
              <a:t>oltreche</a:t>
            </a:r>
            <a:r>
              <a:rPr lang="it-IT" sz="2400" dirty="0"/>
              <a:t>́ estremamente fluido e in continuo divenire, all’interno del quale si è inserita l’epidemia da COVID-19, che ha imposto, sia al fine di fronteggiare la situazione di emergenza, sia al fine di favorire la rapida ripresa dei settori economici, l’introduzione nell’ordina- mento giuridico di </a:t>
            </a:r>
            <a:r>
              <a:rPr lang="it-IT" sz="2400" b="1" dirty="0">
                <a:solidFill>
                  <a:srgbClr val="FFFF00"/>
                </a:solidFill>
              </a:rPr>
              <a:t>ulteriori disposizioni derogatorie alla disciplina recata dal codice dei contratti pubblici.</a:t>
            </a:r>
            <a:r>
              <a:rPr lang="it-IT" sz="2400" dirty="0"/>
              <a:t> </a:t>
            </a:r>
          </a:p>
          <a:p>
            <a:pPr algn="just"/>
            <a:r>
              <a:rPr lang="it-IT" sz="2400" dirty="0"/>
              <a:t>La delega è pertanto finalizzata a restituire alle disposizioni </a:t>
            </a:r>
            <a:r>
              <a:rPr lang="it-IT" sz="2400" dirty="0" err="1"/>
              <a:t>codicistiche</a:t>
            </a:r>
            <a:r>
              <a:rPr lang="it-IT" sz="2400" dirty="0"/>
              <a:t> </a:t>
            </a:r>
            <a:r>
              <a:rPr lang="it-IT" sz="2400" b="1" dirty="0" err="1">
                <a:solidFill>
                  <a:srgbClr val="00FFF9"/>
                </a:solidFill>
              </a:rPr>
              <a:t>semplicita</a:t>
            </a:r>
            <a:r>
              <a:rPr lang="it-IT" sz="2400" b="1" dirty="0">
                <a:solidFill>
                  <a:srgbClr val="00FFF9"/>
                </a:solidFill>
              </a:rPr>
              <a:t>̀ e chiarezza di linguaggio, </a:t>
            </a:r>
            <a:r>
              <a:rPr lang="it-IT" sz="2400" b="1" dirty="0" err="1">
                <a:solidFill>
                  <a:srgbClr val="00FFF9"/>
                </a:solidFill>
              </a:rPr>
              <a:t>nonche</a:t>
            </a:r>
            <a:r>
              <a:rPr lang="it-IT" sz="2400" b="1" dirty="0">
                <a:solidFill>
                  <a:srgbClr val="00FFF9"/>
                </a:solidFill>
              </a:rPr>
              <a:t>́ ragionevoli proporzioni dimensionali, limitando il </a:t>
            </a:r>
            <a:r>
              <a:rPr lang="it-IT" sz="2400" b="1" dirty="0" err="1">
                <a:solidFill>
                  <a:srgbClr val="00FFF9"/>
                </a:solidFill>
              </a:rPr>
              <a:t>piu</a:t>
            </a:r>
            <a:r>
              <a:rPr lang="it-IT" sz="2400" b="1" dirty="0">
                <a:solidFill>
                  <a:srgbClr val="00FFF9"/>
                </a:solidFill>
              </a:rPr>
              <a:t>̀ possibile nel testo i rinvii alla normazione secondaria</a:t>
            </a:r>
            <a:r>
              <a:rPr lang="it-IT" sz="2400" dirty="0"/>
              <a:t>. Relativamente al settore delle concessioni, si evidenzia che la delega è finalizzata ad assicurare la stretta aderenza dell’ordinamento nazionale alla disciplina europea in materia di concessioni, come de- finite dalla direttiva 2014/23/UE del Parlamento europeo e del Consiglio, del 26 </a:t>
            </a:r>
            <a:r>
              <a:rPr lang="it-IT" sz="2400" dirty="0" err="1"/>
              <a:t>feb</a:t>
            </a:r>
            <a:r>
              <a:rPr lang="it-IT" sz="2400" dirty="0"/>
              <a:t>- </a:t>
            </a:r>
            <a:r>
              <a:rPr lang="it-IT" sz="2400" dirty="0" err="1"/>
              <a:t>braio</a:t>
            </a:r>
            <a:r>
              <a:rPr lang="it-IT" sz="2400" dirty="0"/>
              <a:t> 2014, e, pertanto, la stessa non riguarda altre tipologie di concessioni, quali, a titolo esemplificativo, le concessioni demaniali. </a:t>
            </a:r>
          </a:p>
          <a:p>
            <a:pPr algn="just"/>
            <a:endParaRPr lang="it-IT" sz="2400" dirty="0"/>
          </a:p>
          <a:p>
            <a:pPr algn="just"/>
            <a:endParaRPr lang="it-IT"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9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fontScale="77500" lnSpcReduction="20000"/>
          </a:bodyPr>
          <a:lstStyle/>
          <a:p>
            <a:pPr marL="0" indent="0" algn="just">
              <a:buNone/>
            </a:pPr>
            <a:r>
              <a:rPr lang="it-IT" b="1" dirty="0">
                <a:solidFill>
                  <a:srgbClr val="FFFF00"/>
                </a:solidFill>
              </a:rPr>
              <a:t>Consiglio di Stato, sez. V, 16 agosto 2021</a:t>
            </a:r>
          </a:p>
          <a:p>
            <a:pPr marL="0" indent="0" algn="just">
              <a:buNone/>
            </a:pPr>
            <a:endParaRPr lang="it-IT" b="1" dirty="0"/>
          </a:p>
          <a:p>
            <a:pPr marL="0" indent="0" algn="just">
              <a:buNone/>
            </a:pPr>
            <a:r>
              <a:rPr lang="it-IT" sz="2600" b="1" dirty="0"/>
              <a:t>CONTRATTI PUBBLICI – SOCCORSO ISTRUTTORIO – CAUSA DI FORZA MAGGIORE – ATTACCO VIRUS INFORMATICO CHE COMPROMETTA L’ACCESSO ALLA POSTA ELETTRONICA CERTIFICATA – RIMESSIONE IN TERMINI PER IL SOCCORSO </a:t>
            </a:r>
          </a:p>
          <a:p>
            <a:pPr marL="0" indent="0" algn="just">
              <a:buNone/>
            </a:pPr>
            <a:endParaRPr lang="it-IT" b="1" dirty="0"/>
          </a:p>
          <a:p>
            <a:pPr marL="0" indent="0" algn="just">
              <a:buNone/>
            </a:pPr>
            <a:r>
              <a:rPr lang="it-IT" sz="2900" dirty="0"/>
              <a:t>Per quanto concerne la causa di forza maggiore, essa è stata individuata in un evento che non può evitarsi neanche con la maggiore diligenza possibile (cfr. </a:t>
            </a:r>
            <a:r>
              <a:rPr lang="it-IT" sz="2900" dirty="0" err="1"/>
              <a:t>Cass</a:t>
            </a:r>
            <a:r>
              <a:rPr lang="it-IT" sz="2900" dirty="0"/>
              <a:t>.,. III, 1 febbraio 2018, n. 2480; 31 ottobre 2017, n. 25837), come nel caso </a:t>
            </a:r>
            <a:r>
              <a:rPr lang="it-IT" sz="2900" dirty="0">
                <a:solidFill>
                  <a:srgbClr val="FFFF00"/>
                </a:solidFill>
              </a:rPr>
              <a:t>dell’attacco di un virus informatico che comprometta l’accesso alla posta elettronica certificata, richiedendo per la sua soluzione l’intervento di un operatore specializzato e del tempo necessario a ripristinare il sistema </a:t>
            </a:r>
            <a:r>
              <a:rPr lang="it-IT" sz="2900" dirty="0"/>
              <a:t>(cfr. </a:t>
            </a:r>
            <a:r>
              <a:rPr lang="it-IT" sz="2900" dirty="0" err="1"/>
              <a:t>Cons</a:t>
            </a:r>
            <a:r>
              <a:rPr lang="it-IT" sz="2900" dirty="0"/>
              <a:t>. St., V, 18 ottobre 2018, n. 5958).</a:t>
            </a:r>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3921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fontScale="47500" lnSpcReduction="20000"/>
          </a:bodyPr>
          <a:lstStyle/>
          <a:p>
            <a:pPr marL="0" indent="0" algn="just">
              <a:buNone/>
            </a:pPr>
            <a:r>
              <a:rPr lang="it-IT" b="1" dirty="0">
                <a:solidFill>
                  <a:srgbClr val="FFFF00"/>
                </a:solidFill>
              </a:rPr>
              <a:t>TAR Liguria – Genova, sez. I, 9 settembre 2021</a:t>
            </a:r>
          </a:p>
          <a:p>
            <a:pPr marL="0" indent="0" algn="just">
              <a:buNone/>
            </a:pPr>
            <a:r>
              <a:rPr lang="it-IT" b="1" dirty="0"/>
              <a:t>CONTRATTI  PUBBLICI – OFFERTA TECNICA – DIVIETO DI INOLTRO A MEZZO PEC – OBBLIGO DI UTILIZZARE LA PIATTAFORMA TELEMATICA – CONSEGUENZE</a:t>
            </a:r>
          </a:p>
          <a:p>
            <a:pPr marL="0" indent="0" algn="just">
              <a:buNone/>
            </a:pPr>
            <a:endParaRPr lang="it-IT" dirty="0"/>
          </a:p>
          <a:p>
            <a:pPr marL="0" indent="0" algn="just">
              <a:buNone/>
            </a:pPr>
            <a:r>
              <a:rPr lang="it-IT" dirty="0"/>
              <a:t>Il costituendo R.T.I. aggiudicatario avrebbe presentato la propria offerta tecnica con modalità non conformi alla disciplina prevista al riguardo dal disciplinare di gara, avendo inoltrato all’Amministrazione appaltante </a:t>
            </a:r>
            <a:r>
              <a:rPr lang="it-IT" dirty="0">
                <a:solidFill>
                  <a:srgbClr val="FFFF00"/>
                </a:solidFill>
              </a:rPr>
              <a:t>parte della Relazione tecnica tramite normale e come tale conoscibile da chiunque, posta elettronica certificata (</a:t>
            </a:r>
            <a:r>
              <a:rPr lang="it-IT" dirty="0" err="1">
                <a:solidFill>
                  <a:srgbClr val="FFFF00"/>
                </a:solidFill>
              </a:rPr>
              <a:t>pec</a:t>
            </a:r>
            <a:r>
              <a:rPr lang="it-IT" dirty="0">
                <a:solidFill>
                  <a:srgbClr val="FFFF00"/>
                </a:solidFill>
              </a:rPr>
              <a:t>) e </a:t>
            </a:r>
            <a:r>
              <a:rPr lang="it-IT" dirty="0"/>
              <a:t>non mediante la piattaforma telematica prevista dall’art. 3 della </a:t>
            </a:r>
            <a:r>
              <a:rPr lang="it-IT" dirty="0" err="1"/>
              <a:t>lex</a:t>
            </a:r>
            <a:r>
              <a:rPr lang="it-IT" dirty="0"/>
              <a:t> </a:t>
            </a:r>
            <a:r>
              <a:rPr lang="it-IT" dirty="0" err="1"/>
              <a:t>specialis</a:t>
            </a:r>
            <a:r>
              <a:rPr lang="it-IT" dirty="0"/>
              <a:t>. Tale circostanza assumerebbe un rilievo viziante della offerta sotto plurimi profili.</a:t>
            </a:r>
          </a:p>
          <a:p>
            <a:pPr marL="0" indent="0" algn="just">
              <a:buNone/>
            </a:pPr>
            <a:br>
              <a:rPr lang="it-IT" dirty="0"/>
            </a:br>
            <a:r>
              <a:rPr lang="it-IT" dirty="0"/>
              <a:t>L’art. 83, comma 8, d.lgs. 50/16 prevede la tassatività della cause di esclusione di </a:t>
            </a:r>
            <a:r>
              <a:rPr lang="it-IT" dirty="0" err="1"/>
              <a:t>talchè</a:t>
            </a:r>
            <a:r>
              <a:rPr lang="it-IT" dirty="0"/>
              <a:t> in nessun caso la violazione della previsione secondo cui la relazione tecnica avrebbe dovuto essere contenuta in un unico file avrebbe potuto determinare l’esclusione della aggiudicataria.</a:t>
            </a:r>
            <a:br>
              <a:rPr lang="it-IT" dirty="0"/>
            </a:br>
            <a:r>
              <a:rPr lang="it-IT" dirty="0">
                <a:solidFill>
                  <a:srgbClr val="FFFF00"/>
                </a:solidFill>
              </a:rPr>
              <a:t>Il difetto di un allegato alla documentazione relativa all’offerta tecnica avrebbe potuto condurre all’esclusione solo nel caso in cui non fosse possibile ricostruire la entità e la consistenza dell’offerta. </a:t>
            </a:r>
            <a:r>
              <a:rPr lang="it-IT" dirty="0"/>
              <a:t>Tale circostanza peraltro non si è verificata.</a:t>
            </a:r>
          </a:p>
          <a:p>
            <a:pPr marL="0" indent="0" algn="just">
              <a:buNone/>
            </a:pPr>
            <a:br>
              <a:rPr lang="it-IT" dirty="0"/>
            </a:br>
            <a:r>
              <a:rPr lang="it-IT" dirty="0"/>
              <a:t>Pertanto l’unica sanzione concretamente applicabile alla fattispecie potrebbe essere quella prevista sempre dallo stesso art. 12 del capitolato secondo cui </a:t>
            </a:r>
            <a:r>
              <a:rPr lang="it-IT" u="sng" dirty="0">
                <a:solidFill>
                  <a:srgbClr val="FFFF00"/>
                </a:solidFill>
              </a:rPr>
              <a:t>la Commissione non avrebbe dovuto tenere conto della documentazione inviata in modo irrituale e non tramite la piattaforma</a:t>
            </a:r>
            <a:r>
              <a:rPr lang="it-IT" dirty="0"/>
              <a:t>.</a:t>
            </a:r>
            <a:br>
              <a:rPr lang="it-IT" dirty="0"/>
            </a:br>
            <a:r>
              <a:rPr lang="it-IT" dirty="0"/>
              <a:t>Deve, peraltro, rilevarsi che, come dimostrato dalla </a:t>
            </a:r>
            <a:r>
              <a:rPr lang="it-IT" dirty="0" err="1"/>
              <a:t>controinteressata</a:t>
            </a:r>
            <a:r>
              <a:rPr lang="it-IT" dirty="0"/>
              <a:t>, il fascicolo n. 4 era sostanzialmente ininfluente ai fini dell’attribuzione del punteggio di gara.</a:t>
            </a:r>
          </a:p>
          <a:p>
            <a:pPr marL="0" indent="0" algn="just">
              <a:buNone/>
            </a:pPr>
            <a:endParaRPr lang="it-IT" sz="20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317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156995"/>
            <a:ext cx="8151091" cy="5131837"/>
          </a:xfrm>
        </p:spPr>
        <p:txBody>
          <a:bodyPr>
            <a:normAutofit fontScale="92500" lnSpcReduction="10000"/>
          </a:bodyPr>
          <a:lstStyle/>
          <a:p>
            <a:pPr marL="0" indent="0" algn="just">
              <a:buNone/>
            </a:pPr>
            <a:r>
              <a:rPr lang="it-IT" sz="1400" b="1" dirty="0">
                <a:solidFill>
                  <a:srgbClr val="FFFF00"/>
                </a:solidFill>
              </a:rPr>
              <a:t>Consiglio di Stato, sez. V, 31 agosto 2021</a:t>
            </a:r>
          </a:p>
          <a:p>
            <a:pPr marL="0" indent="0" algn="just">
              <a:buNone/>
            </a:pPr>
            <a:endParaRPr lang="it-IT" sz="1400" dirty="0"/>
          </a:p>
          <a:p>
            <a:pPr marL="0" indent="0" algn="just">
              <a:buNone/>
            </a:pPr>
            <a:r>
              <a:rPr lang="it-IT" sz="1400" b="1" dirty="0"/>
              <a:t>CONTRATTI PUBBLICI – SOCCORSO ISTRUTTORIO – PIATTAFORMA TELEMATICA – COMUNICAZIONE A MEZZO PEC – E’ OBBLIGATORIA</a:t>
            </a:r>
          </a:p>
          <a:p>
            <a:pPr marL="0" indent="0" algn="just">
              <a:buNone/>
            </a:pPr>
            <a:endParaRPr lang="it-IT" sz="1400" dirty="0"/>
          </a:p>
          <a:p>
            <a:pPr marL="0" indent="0" algn="just">
              <a:buNone/>
            </a:pPr>
            <a:r>
              <a:rPr lang="it-IT" sz="1400" dirty="0"/>
              <a:t>E’ vero che, per regola, la richiesta di chiarimenti deve essere effettuata attraverso il Sistema, ma è altrettanto vero che </a:t>
            </a:r>
            <a:r>
              <a:rPr lang="it-IT" sz="1400" dirty="0">
                <a:solidFill>
                  <a:srgbClr val="FFFF00"/>
                </a:solidFill>
              </a:rPr>
              <a:t>tale regola viene derogata nei casi in cui la norma impone una specifica forma di comunicazione, come pure nei casi in cui se ne ravvisi l’opportunità.</a:t>
            </a:r>
          </a:p>
          <a:p>
            <a:pPr marL="0" indent="0" algn="just">
              <a:buNone/>
            </a:pPr>
            <a:br>
              <a:rPr lang="it-IT" sz="1400" dirty="0"/>
            </a:br>
            <a:r>
              <a:rPr lang="it-IT" sz="1400" dirty="0"/>
              <a:t>I vari atti componenti la </a:t>
            </a:r>
            <a:r>
              <a:rPr lang="it-IT" sz="1400" dirty="0" err="1"/>
              <a:t>lex</a:t>
            </a:r>
            <a:r>
              <a:rPr lang="it-IT" sz="1400" dirty="0"/>
              <a:t> </a:t>
            </a:r>
            <a:r>
              <a:rPr lang="it-IT" sz="1400" dirty="0" err="1"/>
              <a:t>specialis</a:t>
            </a:r>
            <a:r>
              <a:rPr lang="it-IT" sz="1400" dirty="0"/>
              <a:t> non forniscono un quadro certo delle modalità in cui il soccorso istruttorio deve essere attivato, imponendosi, per la soluzione della questione, un approfondimento che tenga conto della natura del soccorso istruttorio.</a:t>
            </a:r>
          </a:p>
          <a:p>
            <a:pPr marL="0" indent="0" algn="just">
              <a:buNone/>
            </a:pPr>
            <a:br>
              <a:rPr lang="it-IT" sz="1400" dirty="0"/>
            </a:br>
            <a:r>
              <a:rPr lang="it-IT" sz="1400" dirty="0"/>
              <a:t>Da una parte è ravvisabile l’orientamento secondo cui, specie </a:t>
            </a:r>
            <a:r>
              <a:rPr lang="it-IT" sz="1400" dirty="0">
                <a:solidFill>
                  <a:srgbClr val="FFFF00"/>
                </a:solidFill>
              </a:rPr>
              <a:t>nelle gare gestite mediante sistema informatico, non sussiste l’obbligo di trasmettere via </a:t>
            </a:r>
            <a:r>
              <a:rPr lang="it-IT" sz="1400" dirty="0" err="1">
                <a:solidFill>
                  <a:srgbClr val="FFFF00"/>
                </a:solidFill>
              </a:rPr>
              <a:t>pec</a:t>
            </a:r>
            <a:r>
              <a:rPr lang="it-IT" sz="1400" dirty="0">
                <a:solidFill>
                  <a:srgbClr val="FFFF00"/>
                </a:solidFill>
              </a:rPr>
              <a:t> le richieste rivolte ai concorrenti ai fini del soccorso istruttorio,</a:t>
            </a:r>
            <a:r>
              <a:rPr lang="it-IT" sz="1400" dirty="0"/>
              <a:t> nella considerazione che i partecipanti alla gara sono operatori professionali, per i quali la trasmissione della richiesta mediante l’inserimento in un’apposita area dedicata, deve ritenersi modalità adeguata ed idonea a consentire la piena e tempestiva conoscenza da parte del concorrente.</a:t>
            </a:r>
          </a:p>
          <a:p>
            <a:pPr marL="0" indent="0" algn="just">
              <a:buNone/>
            </a:pPr>
            <a:br>
              <a:rPr lang="it-IT" sz="1400" dirty="0"/>
            </a:br>
            <a:r>
              <a:rPr lang="it-IT" sz="1400" dirty="0"/>
              <a:t>Un altro orientamento giurisprudenziale afferma invece che </a:t>
            </a:r>
            <a:r>
              <a:rPr lang="it-IT" sz="1400" dirty="0">
                <a:solidFill>
                  <a:srgbClr val="FFFF00"/>
                </a:solidFill>
              </a:rPr>
              <a:t>la richiesta di soccorso istruttorio debba avvenire mediante </a:t>
            </a:r>
            <a:r>
              <a:rPr lang="it-IT" sz="1400" dirty="0" err="1">
                <a:solidFill>
                  <a:srgbClr val="FFFF00"/>
                </a:solidFill>
              </a:rPr>
              <a:t>pec</a:t>
            </a:r>
            <a:r>
              <a:rPr lang="it-IT" sz="1400" dirty="0">
                <a:solidFill>
                  <a:srgbClr val="FFFF00"/>
                </a:solidFill>
              </a:rPr>
              <a:t>, imponendo degli incombenti il cui mancato rispetto comporta come sanzione l’esclusione dalla gara </a:t>
            </a:r>
            <a:r>
              <a:rPr lang="it-IT" sz="1400" dirty="0"/>
              <a:t>(T.A.R. Toscana, III, 26 aprile 2017, n. 609), o comunque perché l’inserimento della richiesta di chiarimenti sulla piattaforma informatica dedicata alla gara non è oggettivamente sufficiente ad integrare adempimento degli oneri di comunicazione individuale a cui la stazione appaltante è tenuta trattandosi di informativa decisiva per evitare alla concorrente l’esclusione dalla gara (T.A.R. Lazio, III, 30 gennaio 2019, n. 1192).</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0003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fontScale="92500" lnSpcReduction="20000"/>
          </a:bodyPr>
          <a:lstStyle/>
          <a:p>
            <a:pPr marL="0" indent="0" algn="just">
              <a:buNone/>
            </a:pPr>
            <a:r>
              <a:rPr lang="it-IT" sz="1600" b="1" dirty="0">
                <a:solidFill>
                  <a:srgbClr val="FFFF00"/>
                </a:solidFill>
              </a:rPr>
              <a:t>Consiglio di Stato, sez. V, 31 agosto 2021</a:t>
            </a:r>
          </a:p>
          <a:p>
            <a:pPr marL="0" indent="0" algn="just">
              <a:buNone/>
            </a:pPr>
            <a:endParaRPr lang="it-IT" sz="1600" dirty="0"/>
          </a:p>
          <a:p>
            <a:pPr marL="0" indent="0" algn="just">
              <a:buNone/>
            </a:pPr>
            <a:r>
              <a:rPr lang="it-IT" sz="1600" b="1" dirty="0"/>
              <a:t>CONTRATTI PUBBLICI – SOCCORSO ISTRUTTORIO – PIATTAFORMA TELEMATICA – COMUNICAZIONE A MEZZO PEC – E’ OBBLIGATORIA</a:t>
            </a:r>
          </a:p>
          <a:p>
            <a:pPr marL="0" indent="0" algn="just">
              <a:buNone/>
            </a:pPr>
            <a:endParaRPr lang="it-IT" sz="1600" dirty="0"/>
          </a:p>
          <a:p>
            <a:pPr marL="0" indent="0" algn="just">
              <a:buNone/>
            </a:pPr>
            <a:r>
              <a:rPr lang="it-IT" sz="1600" dirty="0"/>
              <a:t>Questa Sezione, in un caso fattualmente particolare in quanto caratterizzato dalla richiesta di soccorso successiva ad una seduta pubblica, ha affrontato il problema interpretativo, ritenendo l’insussistenza di un obbligo normativo di comunicazione del soccorso istruttorio mediante </a:t>
            </a:r>
            <a:r>
              <a:rPr lang="it-IT" sz="1600" dirty="0" err="1"/>
              <a:t>pec</a:t>
            </a:r>
            <a:r>
              <a:rPr lang="it-IT" sz="1600" dirty="0"/>
              <a:t>, nell’assunto che i partecipanti alla gara pubblica sono operatori professionali per i quali il sistema d gestione della gara in un’apposita area dedicata risultava adeguato.</a:t>
            </a:r>
          </a:p>
          <a:p>
            <a:pPr marL="0" indent="0" algn="just">
              <a:buNone/>
            </a:pPr>
            <a:br>
              <a:rPr lang="it-IT" sz="1600" dirty="0"/>
            </a:br>
            <a:r>
              <a:rPr lang="it-IT" sz="1600" dirty="0"/>
              <a:t>Il Collegio ritiene, all’esito di ulteriore approfondimento, che la soluzione preferibile, </a:t>
            </a:r>
            <a:r>
              <a:rPr lang="it-IT" sz="1600" b="1" u="sng" dirty="0"/>
              <a:t>in assenza di una previsione, della </a:t>
            </a:r>
            <a:r>
              <a:rPr lang="it-IT" sz="1600" b="1" u="sng" dirty="0" err="1"/>
              <a:t>lex</a:t>
            </a:r>
            <a:r>
              <a:rPr lang="it-IT" sz="1600" b="1" u="sng" dirty="0"/>
              <a:t> </a:t>
            </a:r>
            <a:r>
              <a:rPr lang="it-IT" sz="1600" b="1" u="sng" dirty="0" err="1"/>
              <a:t>specialis</a:t>
            </a:r>
            <a:r>
              <a:rPr lang="it-IT" sz="1600" dirty="0"/>
              <a:t> che riconduca espressamente la richiesta introduttiva del soccorso istruttorio tra le comunicazioni effettuabili mediante la piattaforma informatica, sia quella per </a:t>
            </a:r>
            <a:r>
              <a:rPr lang="it-IT" sz="1600" b="1" u="sng" dirty="0">
                <a:solidFill>
                  <a:srgbClr val="FFFF00"/>
                </a:solidFill>
              </a:rPr>
              <a:t>cui detta richiesta debba essere effettuata via </a:t>
            </a:r>
            <a:r>
              <a:rPr lang="it-IT" sz="1600" b="1" u="sng" dirty="0" err="1">
                <a:solidFill>
                  <a:srgbClr val="FFFF00"/>
                </a:solidFill>
              </a:rPr>
              <a:t>pec</a:t>
            </a:r>
            <a:r>
              <a:rPr lang="it-IT" sz="1600" b="1" u="sng" dirty="0">
                <a:solidFill>
                  <a:srgbClr val="FFFF00"/>
                </a:solidFill>
              </a:rPr>
              <a:t>, perché tale è il sistema di invio di comunicazioni con valore legale e l’unico idoneo a garantire la conoscenza delle comunicazioni a valenza individuale, con carattere necessariamente recettizio </a:t>
            </a:r>
            <a:r>
              <a:rPr lang="it-IT" sz="1600" dirty="0"/>
              <a:t>(che cioè, ai sensi dell’art. 1335 Cod. civ., si presumono conosciute nel momento in cui giungono all’indirizzo del destinatario), </a:t>
            </a:r>
            <a:r>
              <a:rPr lang="it-IT" sz="1600" b="1" u="sng" dirty="0">
                <a:solidFill>
                  <a:srgbClr val="FFFF00"/>
                </a:solidFill>
              </a:rPr>
              <a:t>cui sono connessi non già “effetti ordinatori”, ma effetti potenzialmente espulsivi</a:t>
            </a:r>
            <a:r>
              <a:rPr lang="it-IT" sz="1600" dirty="0"/>
              <a:t> (si desume dall’art. 83, comma 9, del d.lgs. n. 50 del 2016 che “in caso di inutile decorso del termine di regolarizzazione, il concorrente è escluso dalla gara”).</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605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lnSpcReduction="10000"/>
          </a:bodyPr>
          <a:lstStyle/>
          <a:p>
            <a:pPr marL="0" indent="0" algn="just">
              <a:buNone/>
            </a:pPr>
            <a:r>
              <a:rPr lang="it-IT" sz="1400" b="1" dirty="0">
                <a:solidFill>
                  <a:srgbClr val="FFFF00"/>
                </a:solidFill>
              </a:rPr>
              <a:t>TAR Friuli Venezia Giulia, sez. I, 10 agosto 2021</a:t>
            </a:r>
            <a:endParaRPr lang="it-IT" sz="1400" b="1" dirty="0"/>
          </a:p>
          <a:p>
            <a:pPr marL="0" indent="0" algn="just">
              <a:buNone/>
            </a:pPr>
            <a:r>
              <a:rPr lang="it-IT" sz="1400" b="1" dirty="0"/>
              <a:t>CONTRATTI PUBBLICI – GRAVI ILLECITI PROFESSIONALI – INDAGINI PENALI – MEZZI DI PROVA – NOTIZIE DI STAMPA – INSUFFICIENZA</a:t>
            </a:r>
          </a:p>
          <a:p>
            <a:pPr marL="0" indent="0" algn="just">
              <a:buNone/>
            </a:pPr>
            <a:endParaRPr lang="it-IT" sz="1400" dirty="0"/>
          </a:p>
          <a:p>
            <a:pPr marL="0" indent="0" algn="just">
              <a:buNone/>
            </a:pPr>
            <a:r>
              <a:rPr lang="it-IT" sz="1400" dirty="0"/>
              <a:t>I fatti suscettibili di apprezzamento (…) </a:t>
            </a:r>
            <a:r>
              <a:rPr lang="it-IT" sz="1400" b="1" u="sng" dirty="0">
                <a:solidFill>
                  <a:srgbClr val="FFFF00"/>
                </a:solidFill>
              </a:rPr>
              <a:t>devono trovare traccia, in atti/documenti dotati di un minimum di attendibilità e valenza dimostrativa</a:t>
            </a:r>
            <a:r>
              <a:rPr lang="it-IT" sz="1400" dirty="0"/>
              <a:t>. Tale livello di significatività probatoria non può ritenersi raggiunto dalle notizie di stampa…: ciò sia in ragione della </a:t>
            </a:r>
            <a:r>
              <a:rPr lang="it-IT" sz="1400" b="1" u="sng" dirty="0"/>
              <a:t>intrinseca inaffidabilità di tale fonte informativa</a:t>
            </a:r>
            <a:r>
              <a:rPr lang="it-IT" sz="1400" dirty="0"/>
              <a:t>, per sé considerata, sia in considerazione del fatto che </a:t>
            </a:r>
            <a:r>
              <a:rPr lang="it-IT" sz="1400" b="1" u="sng" dirty="0">
                <a:solidFill>
                  <a:srgbClr val="FFFF00"/>
                </a:solidFill>
              </a:rPr>
              <a:t>non è allegato alcun elemento per ritenere che le notizie diffuse fossero ancora attuali alla data della presentazione dell’offerta </a:t>
            </a:r>
            <a:r>
              <a:rPr lang="it-IT" sz="1400" dirty="0"/>
              <a:t>(e tali, quindi, da generare in capo all’impresa interessata il predicato obbligo dichiarativo).</a:t>
            </a:r>
          </a:p>
          <a:p>
            <a:pPr marL="0" indent="0" algn="just">
              <a:buNone/>
            </a:pPr>
            <a:br>
              <a:rPr lang="it-IT" sz="1400" dirty="0"/>
            </a:br>
            <a:r>
              <a:rPr lang="it-IT" sz="1400" dirty="0"/>
              <a:t>Non è un caso, del resto, che le </a:t>
            </a:r>
            <a:r>
              <a:rPr lang="it-IT" sz="1400" b="1" u="sng" dirty="0"/>
              <a:t>linee guida dell’ANAC nr. 16/2016 individuino, tra i fatti potenzialmente idonei a fondare il giudizio di inaffidabilità di cui all’art. 80 comma 5 del D. </a:t>
            </a:r>
            <a:r>
              <a:rPr lang="it-IT" sz="1400" b="1" u="sng" dirty="0" err="1"/>
              <a:t>lgs</a:t>
            </a:r>
            <a:r>
              <a:rPr lang="it-IT" sz="1400" b="1" u="sng" dirty="0"/>
              <a:t>. 50/2016, unicamente le condanne, ancorché non definitive</a:t>
            </a:r>
            <a:r>
              <a:rPr lang="it-IT" sz="1400" dirty="0"/>
              <a:t>, per uno dei reati espressamente indicati… né da sola la pendenza di un procedimento penale può giustificare la riconducibilità del fatto contestato alla presenza di un “grave illecito professionale”.</a:t>
            </a:r>
          </a:p>
          <a:p>
            <a:pPr marL="0" indent="0" algn="just">
              <a:buNone/>
            </a:pPr>
            <a:r>
              <a:rPr lang="it-IT" sz="1400" dirty="0"/>
              <a:t>In tale prospettiva occorre – per poter apprezzare in chiave escludente la pregressa condotta oggetto di procedimento penale – che l’amministrazione “dia adeguato conto: a) di aver effettuato una </a:t>
            </a:r>
            <a:r>
              <a:rPr lang="it-IT" sz="1400" b="1" u="sng" dirty="0"/>
              <a:t>autonoma valutazione delle idonee fonti di prova</a:t>
            </a:r>
            <a:r>
              <a:rPr lang="it-IT" sz="1400" dirty="0"/>
              <a:t>; b) di aver </a:t>
            </a:r>
            <a:r>
              <a:rPr lang="it-IT" sz="1400" b="1" u="sng" dirty="0"/>
              <a:t>considerato le emergenti circostanze di fatto </a:t>
            </a:r>
            <a:r>
              <a:rPr lang="it-IT" sz="1400" dirty="0"/>
              <a:t>sotto il profilo della loro pertinenza e rilevanza in ordine all’apprezzamento </a:t>
            </a:r>
            <a:r>
              <a:rPr lang="it-IT" sz="1400" b="1" u="sng" dirty="0">
                <a:solidFill>
                  <a:srgbClr val="FFFF00"/>
                </a:solidFill>
              </a:rPr>
              <a:t>di integrità morale e affidabilità professionale </a:t>
            </a:r>
            <a:r>
              <a:rPr lang="it-IT" sz="1400" dirty="0"/>
              <a:t>del concorrente”.</a:t>
            </a:r>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854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a:bodyPr>
          <a:lstStyle/>
          <a:p>
            <a:pPr marL="0" indent="0" algn="just">
              <a:buNone/>
            </a:pPr>
            <a:r>
              <a:rPr lang="it-IT" sz="1400" b="1" dirty="0">
                <a:solidFill>
                  <a:srgbClr val="FFFF00"/>
                </a:solidFill>
              </a:rPr>
              <a:t>TAR Puglia, Lecce, sez. II, 22 settembre 2021</a:t>
            </a:r>
          </a:p>
          <a:p>
            <a:pPr marL="0" indent="0" algn="just">
              <a:buNone/>
            </a:pPr>
            <a:endParaRPr lang="it-IT" sz="1400" dirty="0"/>
          </a:p>
          <a:p>
            <a:pPr marL="0" indent="0" algn="just">
              <a:buNone/>
            </a:pPr>
            <a:r>
              <a:rPr lang="it-IT" sz="1400" b="1" dirty="0"/>
              <a:t>APPALTI PUBBLICI – ILLECITI TRIBUTARI – PRESENZA DEL SOLO PROCESSO VERBALE DI CONSTATAZIONE – IRRILEVANZA – ASSENZA DEFINITIVO ACCERTAMENTO – ESCLUSIONE DISCREZIONALE – NON AMMESSA</a:t>
            </a:r>
          </a:p>
          <a:p>
            <a:pPr marL="0" indent="0" algn="just">
              <a:buNone/>
            </a:pPr>
            <a:endParaRPr lang="it-IT" sz="1400" dirty="0"/>
          </a:p>
          <a:p>
            <a:pPr marL="0" indent="0" algn="just">
              <a:buNone/>
            </a:pPr>
            <a:r>
              <a:rPr lang="it-IT" sz="1400" dirty="0"/>
              <a:t>Risulta dagli atti che il debito tributario non è ancora stato accertato, essendovi </a:t>
            </a:r>
            <a:r>
              <a:rPr lang="it-IT" sz="1400" b="1" u="sng" dirty="0"/>
              <a:t>solo un Processo Verbale di Constatazione (PVC) della Guardia di Finanza</a:t>
            </a:r>
            <a:r>
              <a:rPr lang="it-IT" sz="1400" dirty="0"/>
              <a:t>, </a:t>
            </a:r>
            <a:r>
              <a:rPr lang="it-IT" sz="1400" b="1" u="sng" dirty="0">
                <a:solidFill>
                  <a:srgbClr val="FFFF00"/>
                </a:solidFill>
              </a:rPr>
              <a:t>che ha pacificamente natura </a:t>
            </a:r>
            <a:r>
              <a:rPr lang="it-IT" sz="1400" b="1" u="sng" dirty="0" err="1">
                <a:solidFill>
                  <a:srgbClr val="FFFF00"/>
                </a:solidFill>
              </a:rPr>
              <a:t>endoprocedimentale</a:t>
            </a:r>
            <a:r>
              <a:rPr lang="it-IT" sz="1400" b="1" u="sng" dirty="0">
                <a:solidFill>
                  <a:srgbClr val="FFFF00"/>
                </a:solidFill>
              </a:rPr>
              <a:t> </a:t>
            </a:r>
            <a:r>
              <a:rPr lang="it-IT" sz="1400" dirty="0"/>
              <a:t>(v. </a:t>
            </a:r>
            <a:r>
              <a:rPr lang="it-IT" sz="1400" dirty="0" err="1"/>
              <a:t>C.d.S</a:t>
            </a:r>
            <a:r>
              <a:rPr lang="it-IT" sz="1400" dirty="0"/>
              <a:t>., 2 aprile 2020, n. 2245). </a:t>
            </a:r>
          </a:p>
          <a:p>
            <a:pPr marL="0" indent="0" algn="just">
              <a:buNone/>
            </a:pPr>
            <a:r>
              <a:rPr lang="it-IT" sz="1400" dirty="0"/>
              <a:t>Non conduce a conclusioni diverse il fatto che la ricorrente abbia presentato </a:t>
            </a:r>
            <a:r>
              <a:rPr lang="it-IT" sz="1400" b="1" u="sng" dirty="0"/>
              <a:t>domanda di accertamento con adesione a seguito del cit. PVC</a:t>
            </a:r>
            <a:r>
              <a:rPr lang="it-IT" sz="1400" dirty="0"/>
              <a:t> (v. doc. 8 ricorso), in quanto, ai sensi dell’art. 6, comma 1, D. </a:t>
            </a:r>
            <a:r>
              <a:rPr lang="it-IT" sz="1400" dirty="0" err="1"/>
              <a:t>Lgs</a:t>
            </a:r>
            <a:r>
              <a:rPr lang="it-IT" sz="1400" dirty="0"/>
              <a:t>. n. 218/1997, “1. Il contribuente nei cui confronti sono stati effettuati accessi, ispezioni o verifiche ai sensi degli articoli 33 del decreto del Presidente della Repubblica 29 settembre 1973, n. 600, e 52 del decreto del Presidente della Repubblica 26 ottobre 1972, n. 633, può chiedere all’ufficio, con apposita istanza in carta libera, la formulazione della proposta di accertamento ai fini dell’eventuale definizione”. </a:t>
            </a:r>
            <a:r>
              <a:rPr lang="it-IT" sz="1400" b="1" u="sng" dirty="0">
                <a:solidFill>
                  <a:srgbClr val="FFFF00"/>
                </a:solidFill>
              </a:rPr>
              <a:t>Non risultando ancora pervenuti riscontri da parte dell’Ente impositore, è evidente che l’obbligazione tributaria non è ancora sorta</a:t>
            </a:r>
            <a:r>
              <a:rPr lang="it-IT" sz="1400" dirty="0"/>
              <a:t>.</a:t>
            </a:r>
          </a:p>
          <a:p>
            <a:pPr marL="0" indent="0" algn="just">
              <a:buNone/>
            </a:pPr>
            <a:br>
              <a:rPr lang="it-IT" sz="1400" b="1" u="sng" dirty="0"/>
            </a:br>
            <a:r>
              <a:rPr lang="it-IT" sz="1400" b="1" u="sng" dirty="0"/>
              <a:t>Viene quindi meno la causa di esclusione di cui all’art. 80, comma 4, D. </a:t>
            </a:r>
            <a:r>
              <a:rPr lang="it-IT" sz="1400" b="1" u="sng" dirty="0" err="1"/>
              <a:t>Lgs</a:t>
            </a:r>
            <a:r>
              <a:rPr lang="it-IT" sz="1400" b="1" u="sng" dirty="0"/>
              <a:t>. n. 50/2016.</a:t>
            </a:r>
          </a:p>
          <a:p>
            <a:pPr marL="0" indent="0" algn="just">
              <a:buNone/>
            </a:pPr>
            <a:endParaRPr lang="it-IT" sz="1400" dirty="0"/>
          </a:p>
          <a:p>
            <a:pPr marL="0" indent="0" algn="just">
              <a:buNone/>
            </a:pPr>
            <a:r>
              <a:rPr lang="it-IT" sz="1400" i="1" dirty="0"/>
              <a:t>(fattispecie anteriore alla novella dell’art. 80, c.4 Codice ad opera del DL 76/2020)</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4322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fontScale="92500"/>
          </a:bodyPr>
          <a:lstStyle/>
          <a:p>
            <a:pPr marL="0" indent="0" algn="just">
              <a:buNone/>
            </a:pPr>
            <a:r>
              <a:rPr lang="it-IT" sz="1400" b="1" dirty="0">
                <a:solidFill>
                  <a:srgbClr val="FFFF00"/>
                </a:solidFill>
              </a:rPr>
              <a:t>Tar Lazio, Sez. III Quater, 13 settembre 2021</a:t>
            </a:r>
          </a:p>
          <a:p>
            <a:pPr marL="0" indent="0" algn="just">
              <a:buNone/>
            </a:pPr>
            <a:endParaRPr lang="it-IT" sz="1400" b="1" dirty="0"/>
          </a:p>
          <a:p>
            <a:pPr marL="0" indent="0" algn="just">
              <a:buNone/>
            </a:pPr>
            <a:r>
              <a:rPr lang="it-IT" sz="1400" b="1" dirty="0"/>
              <a:t>CONTRATTI PUBBLICI – OFFERTE ANOMALE – COSTO DEL LAVORO – LAVORO STRAORDINARIO – LIMITI – VA CONTENUTO IN UNA PERCENTUALE LIMITATA – RAGIONI  </a:t>
            </a:r>
          </a:p>
          <a:p>
            <a:pPr marL="0" indent="0" algn="just">
              <a:buNone/>
            </a:pPr>
            <a:endParaRPr lang="it-IT" sz="1400" dirty="0"/>
          </a:p>
          <a:p>
            <a:pPr marL="0" indent="0" algn="just">
              <a:buNone/>
            </a:pPr>
            <a:r>
              <a:rPr lang="it-IT" sz="1400" dirty="0"/>
              <a:t>L’art. 2, comma 3, d.lgs. n. 66 del 2003 esclude la diretta applicazione delle disposizioni “concernenti taluni aspetti dell’organizzazione dell’orario di lavoro” contenute nel medesimo decreto, fra cui quelle in materia di straordinario.</a:t>
            </a:r>
          </a:p>
          <a:p>
            <a:pPr marL="0" indent="0" algn="just">
              <a:buNone/>
            </a:pPr>
            <a:r>
              <a:rPr lang="it-IT" sz="1400" dirty="0"/>
              <a:t>Ciò, però, non significa la libera e incondizionata applicazione, nella materia della vigilanza armata, del lavoro straordinario :…”tanto meno a fini di giustificazione della sostenibilità economica dell’offerta, atteso che permane pur sempre l’intrinseca diversità del lavoro straordinario rispetto a quello ordinario, così come l’applicazione del necessario canone della ragionevolezza nel ricorso allo straordinario al fine di contemperare le esigenze aziendali con l’irrinunciabile preservazione dell’integrità psicofisica dei lavoratori” (cfr. </a:t>
            </a:r>
            <a:r>
              <a:rPr lang="it-IT" sz="1400" dirty="0" err="1"/>
              <a:t>Cons</a:t>
            </a:r>
            <a:r>
              <a:rPr lang="it-IT" sz="1400" dirty="0"/>
              <a:t>. Stato, sez. III, 4 gennaio 2019, n. 90).</a:t>
            </a:r>
          </a:p>
          <a:p>
            <a:pPr marL="0" indent="0" algn="just">
              <a:buNone/>
            </a:pPr>
            <a:r>
              <a:rPr lang="it-IT" sz="1400" dirty="0"/>
              <a:t>La stessa giurisprudenza sopra riportata ha, altresì, </a:t>
            </a:r>
            <a:r>
              <a:rPr lang="it-IT" sz="1400" b="1" dirty="0">
                <a:solidFill>
                  <a:srgbClr val="FFFF00"/>
                </a:solidFill>
              </a:rPr>
              <a:t>escluso la legittimità del ricorso al lavoro straordinario nel caso in cui le ore complessivamente previste superavano l’ammontare teorico indicato dalle tabelle ministeriali e il tetto previsto dalla contrattazione collettiva.</a:t>
            </a:r>
          </a:p>
          <a:p>
            <a:pPr marL="0" indent="0" algn="just">
              <a:buNone/>
            </a:pPr>
            <a:r>
              <a:rPr lang="it-IT" sz="1400" dirty="0"/>
              <a:t>Il combinato disposto della normativa di settore, in uno con gli insegnamenti giurisprudenziali riportati, comporta che il lavoro straordinario deve essere limitato :” </a:t>
            </a:r>
            <a:r>
              <a:rPr lang="it-IT" sz="1400" b="1" dirty="0">
                <a:solidFill>
                  <a:srgbClr val="FFFF00"/>
                </a:solidFill>
              </a:rPr>
              <a:t>il ricorso al lavoro supplementare (e straordinario) sia contenuto in una percentuale limitata</a:t>
            </a:r>
            <a:r>
              <a:rPr lang="it-IT" sz="1400" dirty="0"/>
              <a:t>” (</a:t>
            </a:r>
            <a:r>
              <a:rPr lang="it-IT" sz="1400" dirty="0" err="1"/>
              <a:t>Cons</a:t>
            </a:r>
            <a:r>
              <a:rPr lang="it-IT" sz="1400" dirty="0"/>
              <a:t>. Stato, VI, 30 maggio 2018, n. 3244), proprio </a:t>
            </a:r>
            <a:r>
              <a:rPr lang="it-IT" sz="1500" b="1" u="sng" dirty="0"/>
              <a:t>perché l’aggravio di attività lavorativa, oltre le previsioni contrattualmente, pregiudica, non solo la integrità psico-fisica dei lavoratori, ma compromette lo stesso servizio armato comportando un evidente minore grado di attenzione.</a:t>
            </a:r>
            <a:endParaRPr lang="it-IT" sz="1400" b="1" u="sng"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Giurisprudenza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499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a:bodyPr>
          <a:lstStyle/>
          <a:p>
            <a:pPr marL="0" indent="0" algn="just">
              <a:buNone/>
            </a:pPr>
            <a:r>
              <a:rPr lang="it-IT" sz="1700" b="1" dirty="0">
                <a:solidFill>
                  <a:srgbClr val="FFFF00"/>
                </a:solidFill>
              </a:rPr>
              <a:t>ANAC - Parere di Precontenzioso N. 605 dell' 8 settembre 2021 - PREC 173/2021/S-PB</a:t>
            </a:r>
          </a:p>
          <a:p>
            <a:pPr marL="0" indent="0" algn="just">
              <a:buNone/>
            </a:pPr>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Prassi	</a:t>
            </a:r>
            <a:endParaRPr sz="2800" b="1" dirty="0">
              <a:latin typeface="Calibri" panose="020F0502020204030204" pitchFamily="34" charset="0"/>
              <a:cs typeface="Calibri" panose="020F0502020204030204" pitchFamily="34" charset="0"/>
            </a:endParaRPr>
          </a:p>
        </p:txBody>
      </p:sp>
      <p:pic>
        <p:nvPicPr>
          <p:cNvPr id="2" name="Immagine 1">
            <a:extLst>
              <a:ext uri="{FF2B5EF4-FFF2-40B4-BE49-F238E27FC236}">
                <a16:creationId xmlns:a16="http://schemas.microsoft.com/office/drawing/2014/main" id="{36A36949-029A-EF43-AE5F-FB0A5B99974B}"/>
              </a:ext>
            </a:extLst>
          </p:cNvPr>
          <p:cNvPicPr>
            <a:picLocks noChangeAspect="1"/>
          </p:cNvPicPr>
          <p:nvPr/>
        </p:nvPicPr>
        <p:blipFill>
          <a:blip r:embed="rId2"/>
          <a:stretch>
            <a:fillRect/>
          </a:stretch>
        </p:blipFill>
        <p:spPr>
          <a:xfrm>
            <a:off x="643812" y="2236930"/>
            <a:ext cx="7628714" cy="2894906"/>
          </a:xfrm>
          <a:prstGeom prst="rect">
            <a:avLst/>
          </a:prstGeom>
          <a:solidFill>
            <a:schemeClr val="accent2">
              <a:lumMod val="20000"/>
              <a:lumOff val="80000"/>
            </a:schemeClr>
          </a:solidFill>
        </p:spPr>
      </p:pic>
    </p:spTree>
    <p:extLst>
      <p:ext uri="{BB962C8B-B14F-4D97-AF65-F5344CB8AC3E}">
        <p14:creationId xmlns:p14="http://schemas.microsoft.com/office/powerpoint/2010/main" val="3267920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a:bodyPr>
          <a:lstStyle/>
          <a:p>
            <a:pPr marL="0" indent="0" algn="just">
              <a:buNone/>
            </a:pPr>
            <a:r>
              <a:rPr lang="it-IT" sz="1700" b="1" dirty="0">
                <a:solidFill>
                  <a:srgbClr val="FFFF00"/>
                </a:solidFill>
              </a:rPr>
              <a:t>ANAC - Parere di Precontenzioso N. 605 dell' 8 settembre 2021 - PREC 173/2021/S-PB</a:t>
            </a:r>
          </a:p>
          <a:p>
            <a:pPr marL="0" indent="0" algn="just">
              <a:buNone/>
            </a:pPr>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Prassi	</a:t>
            </a:r>
            <a:endParaRPr sz="2800" b="1"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997F8DB4-085F-B54E-BBCF-CFA1887EDE0A}"/>
              </a:ext>
            </a:extLst>
          </p:cNvPr>
          <p:cNvPicPr>
            <a:picLocks noChangeAspect="1"/>
          </p:cNvPicPr>
          <p:nvPr/>
        </p:nvPicPr>
        <p:blipFill>
          <a:blip r:embed="rId2"/>
          <a:stretch>
            <a:fillRect/>
          </a:stretch>
        </p:blipFill>
        <p:spPr>
          <a:xfrm>
            <a:off x="496453" y="2006600"/>
            <a:ext cx="7873105" cy="3992984"/>
          </a:xfrm>
          <a:prstGeom prst="rect">
            <a:avLst/>
          </a:prstGeom>
        </p:spPr>
      </p:pic>
    </p:spTree>
    <p:extLst>
      <p:ext uri="{BB962C8B-B14F-4D97-AF65-F5344CB8AC3E}">
        <p14:creationId xmlns:p14="http://schemas.microsoft.com/office/powerpoint/2010/main" val="3001394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411518"/>
            <a:ext cx="8151091" cy="4588066"/>
          </a:xfrm>
        </p:spPr>
        <p:txBody>
          <a:bodyPr>
            <a:normAutofit/>
          </a:bodyPr>
          <a:lstStyle/>
          <a:p>
            <a:pPr marL="0" indent="0" algn="just">
              <a:buNone/>
            </a:pPr>
            <a:r>
              <a:rPr lang="it-IT" sz="1700" b="1" dirty="0">
                <a:solidFill>
                  <a:srgbClr val="FFFF00"/>
                </a:solidFill>
              </a:rPr>
              <a:t>ANAC - Parere di Precontenzioso N. 605 dell' 8 settembre 2021 - PREC 173/2021/S-PB</a:t>
            </a:r>
          </a:p>
          <a:p>
            <a:pPr marL="0" indent="0" algn="just">
              <a:buNone/>
            </a:pPr>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Prassi	</a:t>
            </a:r>
            <a:endParaRPr sz="2800" b="1" dirty="0">
              <a:latin typeface="Calibri" panose="020F0502020204030204" pitchFamily="34" charset="0"/>
              <a:cs typeface="Calibri" panose="020F0502020204030204" pitchFamily="34" charset="0"/>
            </a:endParaRPr>
          </a:p>
        </p:txBody>
      </p:sp>
      <p:pic>
        <p:nvPicPr>
          <p:cNvPr id="2" name="Immagine 1">
            <a:extLst>
              <a:ext uri="{FF2B5EF4-FFF2-40B4-BE49-F238E27FC236}">
                <a16:creationId xmlns:a16="http://schemas.microsoft.com/office/drawing/2014/main" id="{E92BACCF-5460-8341-85FA-5CB033D5A8AD}"/>
              </a:ext>
            </a:extLst>
          </p:cNvPr>
          <p:cNvPicPr>
            <a:picLocks noChangeAspect="1"/>
          </p:cNvPicPr>
          <p:nvPr/>
        </p:nvPicPr>
        <p:blipFill>
          <a:blip r:embed="rId2"/>
          <a:stretch>
            <a:fillRect/>
          </a:stretch>
        </p:blipFill>
        <p:spPr>
          <a:xfrm>
            <a:off x="578498" y="1898650"/>
            <a:ext cx="7529804" cy="4100934"/>
          </a:xfrm>
          <a:prstGeom prst="rect">
            <a:avLst/>
          </a:prstGeom>
        </p:spPr>
      </p:pic>
    </p:spTree>
    <p:extLst>
      <p:ext uri="{BB962C8B-B14F-4D97-AF65-F5344CB8AC3E}">
        <p14:creationId xmlns:p14="http://schemas.microsoft.com/office/powerpoint/2010/main" val="35390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1319155"/>
            <a:ext cx="8104909" cy="4859974"/>
          </a:xfrm>
        </p:spPr>
        <p:txBody>
          <a:bodyPr>
            <a:normAutofit fontScale="62500" lnSpcReduction="20000"/>
          </a:bodyPr>
          <a:lstStyle/>
          <a:p>
            <a:pPr marL="0" indent="0">
              <a:buNone/>
            </a:pPr>
            <a:r>
              <a:rPr lang="it-IT" dirty="0"/>
              <a:t>Dal punto di vista contenutistico la delega mira a: </a:t>
            </a:r>
            <a:endParaRPr lang="it-IT" sz="2400" dirty="0"/>
          </a:p>
          <a:p>
            <a:pPr marL="0" indent="0" algn="just">
              <a:buNone/>
            </a:pPr>
            <a:r>
              <a:rPr lang="it-IT" dirty="0"/>
              <a:t>– assicurare il perseguimento di obiettivi di stretta aderenza alle direttive europee mediante </a:t>
            </a:r>
            <a:r>
              <a:rPr lang="it-IT" b="1" dirty="0">
                <a:solidFill>
                  <a:srgbClr val="FFFF00"/>
                </a:solidFill>
              </a:rPr>
              <a:t>l’introduzione o il mantenimento di livelli di regolazione corrispondenti a quelli minimi richiesti dalle direttive stesse,</a:t>
            </a:r>
            <a:r>
              <a:rPr lang="it-IT" dirty="0"/>
              <a:t> al fine di assicurare l’apertura alla concorrenza e al confronto competitivo fra gli operatori dei mercati dei lavori, dei servizi e delle forniture, tenendo conto delle </a:t>
            </a:r>
            <a:r>
              <a:rPr lang="it-IT" dirty="0" err="1"/>
              <a:t>specificita</a:t>
            </a:r>
            <a:r>
              <a:rPr lang="it-IT" dirty="0"/>
              <a:t>̀ dei contratti nel settore dei beni culturali, anche con riferimento alla fase esecutiva, </a:t>
            </a:r>
            <a:r>
              <a:rPr lang="it-IT" dirty="0" err="1"/>
              <a:t>nonche</a:t>
            </a:r>
            <a:r>
              <a:rPr lang="it-IT" dirty="0"/>
              <a:t>́ </a:t>
            </a:r>
            <a:r>
              <a:rPr lang="it-IT" b="1" dirty="0">
                <a:solidFill>
                  <a:srgbClr val="2FFA13"/>
                </a:solidFill>
              </a:rPr>
              <a:t>assicurare una riduzione e razionalizzazione delle norme in materia di contratti pubblici, con ridefinizione del regime della disciplina secondaria</a:t>
            </a:r>
            <a:r>
              <a:rPr lang="it-IT" dirty="0"/>
              <a:t>, ove necessario (comma 2, lettera </a:t>
            </a:r>
            <a:r>
              <a:rPr lang="it-IT" i="1" dirty="0"/>
              <a:t>a)</a:t>
            </a:r>
            <a:r>
              <a:rPr lang="it-IT" dirty="0"/>
              <a:t>), da realizzarsi anche attraverso </a:t>
            </a:r>
          </a:p>
          <a:p>
            <a:pPr algn="just">
              <a:buFont typeface="Wingdings" pitchFamily="2" charset="2"/>
              <a:buChar char="Ø"/>
            </a:pPr>
            <a:r>
              <a:rPr lang="it-IT" b="1" dirty="0">
                <a:solidFill>
                  <a:srgbClr val="FFC000"/>
                </a:solidFill>
              </a:rPr>
              <a:t>l’incentivazione all’utilizzo delle procedure flessibili, quali il dialogo competitivo, il partenariato per l’innovazione e le procedure competitive con negoziazione, </a:t>
            </a:r>
            <a:r>
              <a:rPr lang="it-IT" b="1" dirty="0"/>
              <a:t>per la stipula di contratti pubblici complessi e di lunga durata nel rispetto dei principi di trasparenza e di </a:t>
            </a:r>
            <a:r>
              <a:rPr lang="it-IT" b="1" dirty="0" err="1"/>
              <a:t>concorrenzialita</a:t>
            </a:r>
            <a:r>
              <a:rPr lang="it-IT" b="1" dirty="0"/>
              <a:t>̀ (comma 2, lettera m)), ….</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57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026367"/>
            <a:ext cx="8151091" cy="4973217"/>
          </a:xfrm>
        </p:spPr>
        <p:txBody>
          <a:bodyPr>
            <a:normAutofit fontScale="92500" lnSpcReduction="20000"/>
          </a:bodyPr>
          <a:lstStyle/>
          <a:p>
            <a:pPr marL="0" indent="0" algn="just">
              <a:buNone/>
            </a:pPr>
            <a:r>
              <a:rPr lang="it-IT" sz="2200" b="1" dirty="0">
                <a:solidFill>
                  <a:srgbClr val="FFFF00"/>
                </a:solidFill>
              </a:rPr>
              <a:t>ANAC - Parere di Precontenzioso N. 605 dell' 8 settembre 2021 - PREC 173/2021/S-PB</a:t>
            </a:r>
          </a:p>
          <a:p>
            <a:pPr marL="0" indent="0" algn="just">
              <a:buNone/>
            </a:pPr>
            <a:endParaRPr lang="it-IT" sz="1700" b="1" dirty="0">
              <a:solidFill>
                <a:srgbClr val="FFFF00"/>
              </a:solidFill>
            </a:endParaRPr>
          </a:p>
          <a:p>
            <a:pPr marL="0" indent="0" algn="just">
              <a:buNone/>
            </a:pPr>
            <a:r>
              <a:rPr lang="it-IT" b="1" dirty="0"/>
              <a:t>Art. 83, c.9, Codice</a:t>
            </a:r>
          </a:p>
          <a:p>
            <a:pPr marL="0" indent="0" algn="just">
              <a:buNone/>
            </a:pPr>
            <a:r>
              <a:rPr lang="it-IT" sz="2200" dirty="0"/>
              <a:t>9. Le carenze di qualsiasi elemento formale della domanda possono essere sanate attraverso la procedura di soccorso istruttorio di cui al presente comma. In particolare, </a:t>
            </a:r>
            <a:r>
              <a:rPr lang="it-IT" sz="2200" b="1" u="sng" dirty="0">
                <a:solidFill>
                  <a:srgbClr val="FFFF00"/>
                </a:solidFill>
              </a:rPr>
              <a:t>in caso di mancanza</a:t>
            </a:r>
            <a:r>
              <a:rPr lang="it-IT" sz="2200" dirty="0"/>
              <a:t>, incompletezza e di ogni altra irregolarità essenziale degli elementi </a:t>
            </a:r>
            <a:r>
              <a:rPr lang="it-IT" sz="2200" b="1" u="sng" dirty="0">
                <a:solidFill>
                  <a:srgbClr val="FFFF00"/>
                </a:solidFill>
              </a:rPr>
              <a:t>e del documento di gara unico europeo di cui all'articolo 85,</a:t>
            </a:r>
            <a:r>
              <a:rPr lang="it-IT" sz="2200" dirty="0"/>
              <a:t> </a:t>
            </a:r>
            <a:r>
              <a:rPr lang="it-IT" sz="2200" b="1" u="sng" dirty="0"/>
              <a:t>con esclusione di quelle afferenti all'offerta economica e all'offerta tecnica,</a:t>
            </a:r>
            <a:r>
              <a:rPr lang="it-IT" sz="2200" dirty="0"/>
              <a:t> la stazione appaltante assegna al concorrente un termine, non superiore a dieci giorni, perché siano rese, integrate o regolarizzate le dichiarazioni necessarie, indicandone il contenuto e i soggetti che le devono rendere. In caso di inutile decorso del termine di regolarizzazione, il concorrente è escluso dalla gara. Costituiscono irregolarità essenziali non sanabili le carenze della documentazione che non consentono l'individuazione del contenuto o del soggetto responsabile della stessa.</a:t>
            </a:r>
          </a:p>
          <a:p>
            <a:pPr algn="just"/>
            <a:br>
              <a:rPr lang="it-IT" sz="1400" dirty="0"/>
            </a:br>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Prassi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341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496454" y="1026367"/>
            <a:ext cx="8151091" cy="4973217"/>
          </a:xfrm>
        </p:spPr>
        <p:txBody>
          <a:bodyPr>
            <a:normAutofit fontScale="55000" lnSpcReduction="20000"/>
          </a:bodyPr>
          <a:lstStyle/>
          <a:p>
            <a:pPr marL="0" indent="0" algn="just">
              <a:buNone/>
            </a:pPr>
            <a:r>
              <a:rPr lang="it-IT" sz="2900" b="1" dirty="0">
                <a:solidFill>
                  <a:srgbClr val="FFFF00"/>
                </a:solidFill>
              </a:rPr>
              <a:t>ANAC - Parere di Precontenzioso N. 605 dell' 8 settembre 2021 - PREC 173/2021/S-PB</a:t>
            </a:r>
          </a:p>
          <a:p>
            <a:pPr marL="0" indent="0" algn="just">
              <a:buNone/>
            </a:pPr>
            <a:endParaRPr lang="it-IT" sz="1700" b="1" dirty="0">
              <a:solidFill>
                <a:srgbClr val="FFFF00"/>
              </a:solidFill>
            </a:endParaRPr>
          </a:p>
          <a:p>
            <a:pPr algn="just"/>
            <a:r>
              <a:rPr lang="it-IT" dirty="0"/>
              <a:t>E’ vero che la modalità stigmatizzata anche dalla stazione appaltante di approcci approssimativi che, si potrebbe dire, mettono preventivamente in conto la possibilità di integrare la domanda di partecipazione è prassi che, sicuramente, aggrava il procedimento amministrativo e per questo non può essere premiata. </a:t>
            </a:r>
            <a:r>
              <a:rPr lang="it-IT" b="1" dirty="0"/>
              <a:t>Ma è altresì vero che il comma 9 </a:t>
            </a:r>
            <a:r>
              <a:rPr lang="it-IT" b="1" dirty="0">
                <a:solidFill>
                  <a:srgbClr val="FFFF00"/>
                </a:solidFill>
              </a:rPr>
              <a:t>non fornisce un preciso limite/configurazione dell'errore sulla dichiarazione ammettendone in generale la correzione se non nei limiti abbastanza noti.</a:t>
            </a:r>
            <a:endParaRPr lang="it-IT" dirty="0">
              <a:solidFill>
                <a:srgbClr val="FFFF00"/>
              </a:solidFill>
            </a:endParaRPr>
          </a:p>
          <a:p>
            <a:pPr algn="just"/>
            <a:endParaRPr lang="it-IT" dirty="0"/>
          </a:p>
          <a:p>
            <a:pPr algn="just"/>
            <a:r>
              <a:rPr lang="it-IT" dirty="0"/>
              <a:t>È chiaro che se le </a:t>
            </a:r>
            <a:r>
              <a:rPr lang="it-IT" b="1" u="sng" dirty="0"/>
              <a:t>omissioni/dimenticanze relative ai requisiti speciali sono intimamente connesse con il «contenuto» della dichiarazione</a:t>
            </a:r>
            <a:r>
              <a:rPr lang="it-IT" b="1" dirty="0"/>
              <a:t>  </a:t>
            </a:r>
            <a:r>
              <a:rPr lang="it-IT" b="1" dirty="0">
                <a:solidFill>
                  <a:srgbClr val="FFFF00"/>
                </a:solidFill>
              </a:rPr>
              <a:t>rendendolo per ciò stesso di difficile individuazione</a:t>
            </a:r>
            <a:r>
              <a:rPr lang="it-IT" b="1" dirty="0"/>
              <a:t> allora l'esclusione (e l'impossibilità di attivare il soccorso) rientra perfettamente nello spettro della norma.</a:t>
            </a:r>
            <a:endParaRPr lang="it-IT" dirty="0"/>
          </a:p>
          <a:p>
            <a:pPr algn="just"/>
            <a:endParaRPr lang="it-IT" dirty="0"/>
          </a:p>
          <a:p>
            <a:pPr algn="just"/>
            <a:r>
              <a:rPr lang="it-IT" dirty="0"/>
              <a:t>A questo punto, quindi, il RUP potrebbe </a:t>
            </a:r>
            <a:r>
              <a:rPr lang="it-IT" b="1" dirty="0"/>
              <a:t>già chiarire o completare il «catalogo» degli errori che non potranno essere corretti per responsabilizzare maggiormente gli appaltatori </a:t>
            </a:r>
            <a:r>
              <a:rPr lang="it-IT" b="1" dirty="0">
                <a:solidFill>
                  <a:srgbClr val="FFFF00"/>
                </a:solidFill>
              </a:rPr>
              <a:t>in fase di predisposizione della documentazione di partecipazione alla competizione</a:t>
            </a:r>
            <a:r>
              <a:rPr lang="it-IT" dirty="0"/>
              <a:t>. Limitando, per ciò stesso, il momento del contenzioso che rallenta la conclusione della gara.</a:t>
            </a:r>
          </a:p>
          <a:p>
            <a:pPr algn="just"/>
            <a:endParaRPr lang="it-IT" sz="1400" dirty="0"/>
          </a:p>
          <a:p>
            <a:pPr marL="0" indent="0" algn="just">
              <a:buNone/>
            </a:pPr>
            <a:endParaRPr lang="it-IT" sz="1400" dirty="0"/>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a:solidFill>
                  <a:srgbClr val="DDDDDD"/>
                </a:solidFill>
                <a:latin typeface="Arial" charset="0"/>
              </a:rPr>
              <a:t>Avv. Alessandro Massari</a:t>
            </a:r>
            <a:endParaRPr lang="it-IT" sz="1000" b="0" i="0">
              <a:solidFill>
                <a:schemeClr val="tx1"/>
              </a:solidFill>
            </a:endParaRPr>
          </a:p>
        </p:txBody>
      </p:sp>
      <p:sp>
        <p:nvSpPr>
          <p:cNvPr id="7" name="Shape 129">
            <a:extLst>
              <a:ext uri="{FF2B5EF4-FFF2-40B4-BE49-F238E27FC236}">
                <a16:creationId xmlns:a16="http://schemas.microsoft.com/office/drawing/2014/main" id="{D8A94023-4EA8-4573-9D84-E56384A9472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Prassi	</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397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E39A0-0283-6C49-835D-95FFD92ECCD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FA7EB77-304B-7C42-A1B9-EF98BE2321BB}"/>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1511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964096"/>
            <a:ext cx="8104909" cy="5215033"/>
          </a:xfrm>
        </p:spPr>
        <p:txBody>
          <a:bodyPr>
            <a:normAutofit/>
          </a:bodyPr>
          <a:lstStyle/>
          <a:p>
            <a:pPr algn="just">
              <a:buFont typeface="Wingdings" pitchFamily="2" charset="2"/>
              <a:buChar char="Ø"/>
            </a:pPr>
            <a:r>
              <a:rPr lang="it-IT" sz="2000" dirty="0"/>
              <a:t>l’individuazione delle </a:t>
            </a:r>
            <a:r>
              <a:rPr lang="it-IT" sz="2000" b="1" dirty="0">
                <a:solidFill>
                  <a:srgbClr val="FFFF00"/>
                </a:solidFill>
              </a:rPr>
              <a:t>ipotesi in cui le stazioni appaltanti possono ricorrere ad automatismi nella valutazione delle offerte </a:t>
            </a:r>
            <a:r>
              <a:rPr lang="it-IT" sz="2000" dirty="0"/>
              <a:t>e la tipizzazione dei casi in cui le stazioni appaltanti possono ricorrere, ai fini dell’aggiudicazione, </a:t>
            </a:r>
            <a:r>
              <a:rPr lang="it-IT" sz="2000" b="1" dirty="0">
                <a:solidFill>
                  <a:srgbClr val="FFC000"/>
                </a:solidFill>
              </a:rPr>
              <a:t>al solo criterio del prezzo o del costo, </a:t>
            </a:r>
            <a:r>
              <a:rPr lang="it-IT" sz="2000" dirty="0"/>
              <a:t>inteso come criterio del prezzo </a:t>
            </a:r>
            <a:r>
              <a:rPr lang="it-IT" sz="2000" dirty="0" err="1"/>
              <a:t>piu</a:t>
            </a:r>
            <a:r>
              <a:rPr lang="it-IT" sz="2000" dirty="0"/>
              <a:t>̀ basso o del massimo ribasso d’offerta, tenendo conto anche della </a:t>
            </a:r>
            <a:r>
              <a:rPr lang="it-IT" sz="2000" dirty="0" err="1"/>
              <a:t>specificita</a:t>
            </a:r>
            <a:r>
              <a:rPr lang="it-IT" sz="2000" dirty="0"/>
              <a:t>̀ dei contratti nel settore dei beni culturali (comma 2, lettera </a:t>
            </a:r>
            <a:r>
              <a:rPr lang="it-IT" sz="2000" i="1" dirty="0"/>
              <a:t>l)</a:t>
            </a:r>
            <a:r>
              <a:rPr lang="it-IT" sz="2000" dirty="0"/>
              <a:t>), </a:t>
            </a:r>
          </a:p>
          <a:p>
            <a:pPr algn="just">
              <a:buFont typeface="Wingdings" pitchFamily="2" charset="2"/>
              <a:buChar char="Ø"/>
            </a:pPr>
            <a:r>
              <a:rPr lang="it-IT" sz="2000" dirty="0"/>
              <a:t>l’individuazione delle cause che giustificano la stipulazione di </a:t>
            </a:r>
            <a:r>
              <a:rPr lang="it-IT" sz="2000" b="1" dirty="0">
                <a:solidFill>
                  <a:srgbClr val="00FFF9"/>
                </a:solidFill>
              </a:rPr>
              <a:t>contratti secretati </a:t>
            </a:r>
            <a:r>
              <a:rPr lang="it-IT" sz="2000" dirty="0"/>
              <a:t>o che esigono particolari misure di sicurezza e la specificazione delle relative </a:t>
            </a:r>
            <a:r>
              <a:rPr lang="it-IT" sz="2000" dirty="0" err="1"/>
              <a:t>modalita</a:t>
            </a:r>
            <a:r>
              <a:rPr lang="it-IT" sz="2000" dirty="0"/>
              <a:t>̀ attuative (comma 2, lettera </a:t>
            </a:r>
            <a:r>
              <a:rPr lang="it-IT" sz="2000" i="1" dirty="0"/>
              <a:t>o)</a:t>
            </a:r>
            <a:r>
              <a:rPr lang="it-IT" sz="2000" dirty="0"/>
              <a:t>), </a:t>
            </a:r>
          </a:p>
          <a:p>
            <a:pPr algn="just">
              <a:buFont typeface="Wingdings" pitchFamily="2" charset="2"/>
              <a:buChar char="Ø"/>
            </a:pPr>
            <a:r>
              <a:rPr lang="it-IT" sz="2000" dirty="0"/>
              <a:t>l’individuazione dei </a:t>
            </a:r>
            <a:r>
              <a:rPr lang="it-IT" sz="2000" b="1" dirty="0">
                <a:solidFill>
                  <a:srgbClr val="D5FA1F"/>
                </a:solidFill>
              </a:rPr>
              <a:t>contratti pubblici esclusi</a:t>
            </a:r>
            <a:r>
              <a:rPr lang="it-IT" sz="2000" dirty="0"/>
              <a:t> dall’ambito di applicazione oggettiva delle direttive europee e la semplificazione della disciplina giuridica ad essi applicabile (comma 2, lettera </a:t>
            </a:r>
            <a:r>
              <a:rPr lang="it-IT" sz="2000" i="1" dirty="0" err="1"/>
              <a:t>p</a:t>
            </a:r>
            <a:r>
              <a:rPr lang="it-IT" sz="2000" i="1" dirty="0"/>
              <a:t>)</a:t>
            </a:r>
            <a:r>
              <a:rPr lang="it-IT" sz="2000" dirty="0"/>
              <a:t>), </a:t>
            </a:r>
          </a:p>
        </p:txBody>
      </p:sp>
      <p:sp>
        <p:nvSpPr>
          <p:cNvPr id="17411" name="Segnaposto piè di pagina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3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1"/>
          </p:nvPr>
        </p:nvSpPr>
        <p:spPr>
          <a:xfrm>
            <a:off x="519545" y="964096"/>
            <a:ext cx="8104909" cy="5215033"/>
          </a:xfrm>
        </p:spPr>
        <p:txBody>
          <a:bodyPr>
            <a:normAutofit/>
          </a:bodyPr>
          <a:lstStyle/>
          <a:p>
            <a:pPr algn="just">
              <a:buFont typeface="Wingdings" pitchFamily="2" charset="2"/>
              <a:buChar char="Ø"/>
            </a:pPr>
            <a:r>
              <a:rPr lang="it-IT" sz="2000" dirty="0"/>
              <a:t>il divieto di proroga dei contratti di </a:t>
            </a:r>
            <a:r>
              <a:rPr lang="it-IT" sz="2000" b="1" dirty="0">
                <a:solidFill>
                  <a:schemeClr val="accent4">
                    <a:lumMod val="20000"/>
                    <a:lumOff val="80000"/>
                  </a:schemeClr>
                </a:solidFill>
              </a:rPr>
              <a:t>concessione</a:t>
            </a:r>
            <a:r>
              <a:rPr lang="it-IT" sz="2000" dirty="0"/>
              <a:t>, fatti salvi i </a:t>
            </a:r>
            <a:r>
              <a:rPr lang="it-IT" sz="2000" dirty="0" err="1"/>
              <a:t>princìpi</a:t>
            </a:r>
            <a:r>
              <a:rPr lang="it-IT" sz="2000" dirty="0"/>
              <a:t> europei in materia di affidamento </a:t>
            </a:r>
            <a:r>
              <a:rPr lang="it-IT" sz="2000" i="1" dirty="0"/>
              <a:t>in </a:t>
            </a:r>
            <a:r>
              <a:rPr lang="it-IT" sz="2000" i="1" dirty="0" err="1"/>
              <a:t>house</a:t>
            </a:r>
            <a:r>
              <a:rPr lang="it-IT" sz="2000" i="1" dirty="0"/>
              <a:t>, </a:t>
            </a:r>
            <a:r>
              <a:rPr lang="it-IT" sz="2000" dirty="0"/>
              <a:t>e la razionalizzazione della disciplina sul controllo degli investimenti effettuati dai concessionari e sullo stato delle opere realizzate, fermi restando gli obblighi dei concessionari sulla corretta e puntuale esecuzione dei contratti, con la previsione di sanzioni proporzionate all’</a:t>
            </a:r>
            <a:r>
              <a:rPr lang="it-IT" sz="2000" dirty="0" err="1"/>
              <a:t>entita</a:t>
            </a:r>
            <a:r>
              <a:rPr lang="it-IT" sz="2000" dirty="0"/>
              <a:t>̀ dell’inadempimento, compresa la previsione della decadenza in caso di inadempimento grave (comma 2, lettera </a:t>
            </a:r>
            <a:r>
              <a:rPr lang="it-IT" sz="2000" i="1" dirty="0" err="1"/>
              <a:t>r</a:t>
            </a:r>
            <a:r>
              <a:rPr lang="it-IT" sz="2000" i="1" dirty="0"/>
              <a:t>)</a:t>
            </a:r>
            <a:r>
              <a:rPr lang="it-IT" sz="2000" dirty="0"/>
              <a:t>),</a:t>
            </a:r>
          </a:p>
          <a:p>
            <a:pPr algn="just">
              <a:buFont typeface="Wingdings" pitchFamily="2" charset="2"/>
              <a:buChar char="Ø"/>
            </a:pPr>
            <a:r>
              <a:rPr lang="it-IT" sz="2000" dirty="0"/>
              <a:t>la razionalizzazione della disciplina concernente le </a:t>
            </a:r>
            <a:r>
              <a:rPr lang="it-IT" sz="2000" b="1" dirty="0" err="1">
                <a:solidFill>
                  <a:srgbClr val="FFFF00"/>
                </a:solidFill>
              </a:rPr>
              <a:t>modalita</a:t>
            </a:r>
            <a:r>
              <a:rPr lang="it-IT" sz="2000" b="1" dirty="0">
                <a:solidFill>
                  <a:srgbClr val="FFFF00"/>
                </a:solidFill>
              </a:rPr>
              <a:t>̀ di affidamento dei contratti da parte dei concessionari,</a:t>
            </a:r>
            <a:r>
              <a:rPr lang="it-IT" sz="2000" dirty="0"/>
              <a:t> anche per introdurre una specifica disciplina relativa ai rapporti concessori riguardanti la gestione, in particolare, di servizi di interesse economico generale (comma 2, lettera </a:t>
            </a:r>
            <a:r>
              <a:rPr lang="it-IT" sz="2000" dirty="0" err="1"/>
              <a:t>s</a:t>
            </a:r>
            <a:r>
              <a:rPr lang="it-IT" sz="2000" dirty="0"/>
              <a:t>));</a:t>
            </a:r>
          </a:p>
        </p:txBody>
      </p:sp>
      <p:sp>
        <p:nvSpPr>
          <p:cNvPr id="17411" name="Segnaposto piè di pagina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bg1"/>
                </a:solidFill>
                <a:latin typeface="Times New Roman" charset="0"/>
                <a:ea typeface="ＭＳ Ｐゴシック" charset="0"/>
                <a:cs typeface="ＭＳ Ｐゴシック" charset="0"/>
              </a:defRPr>
            </a:lvl1pPr>
            <a:lvl2pPr marL="742950" indent="-285750">
              <a:defRPr sz="2400" i="1">
                <a:solidFill>
                  <a:schemeClr val="bg1"/>
                </a:solidFill>
                <a:latin typeface="Times New Roman" charset="0"/>
                <a:ea typeface="ＭＳ Ｐゴシック" charset="0"/>
              </a:defRPr>
            </a:lvl2pPr>
            <a:lvl3pPr marL="1143000" indent="-228600">
              <a:defRPr sz="2400" i="1">
                <a:solidFill>
                  <a:schemeClr val="bg1"/>
                </a:solidFill>
                <a:latin typeface="Times New Roman" charset="0"/>
                <a:ea typeface="ＭＳ Ｐゴシック" charset="0"/>
              </a:defRPr>
            </a:lvl3pPr>
            <a:lvl4pPr marL="1600200" indent="-228600">
              <a:defRPr sz="2400" i="1">
                <a:solidFill>
                  <a:schemeClr val="bg1"/>
                </a:solidFill>
                <a:latin typeface="Times New Roman" charset="0"/>
                <a:ea typeface="ＭＳ Ｐゴシック" charset="0"/>
              </a:defRPr>
            </a:lvl4pPr>
            <a:lvl5pPr marL="2057400" indent="-228600">
              <a:defRPr sz="2400" i="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bg1"/>
                </a:solidFill>
                <a:latin typeface="Times New Roman" charset="0"/>
                <a:ea typeface="ＭＳ Ｐゴシック" charset="0"/>
              </a:defRPr>
            </a:lvl9pPr>
          </a:lstStyle>
          <a:p>
            <a:r>
              <a:rPr lang="it-IT" sz="1000" i="0" dirty="0">
                <a:solidFill>
                  <a:srgbClr val="DDDDDD"/>
                </a:solidFill>
                <a:latin typeface="Arial" charset="0"/>
              </a:rPr>
              <a:t>Avv. Alessandro Massari</a:t>
            </a:r>
            <a:endParaRPr lang="it-IT" sz="1000" b="0" i="0" dirty="0">
              <a:solidFill>
                <a:schemeClr val="tx1"/>
              </a:solidFill>
            </a:endParaRPr>
          </a:p>
        </p:txBody>
      </p:sp>
      <p:sp>
        <p:nvSpPr>
          <p:cNvPr id="7" name="Shape 129">
            <a:extLst>
              <a:ext uri="{FF2B5EF4-FFF2-40B4-BE49-F238E27FC236}">
                <a16:creationId xmlns:a16="http://schemas.microsoft.com/office/drawing/2014/main" id="{CFE267B3-A829-4DA5-974E-08B400190D82}"/>
              </a:ext>
            </a:extLst>
          </p:cNvPr>
          <p:cNvSpPr>
            <a:spLocks noGrp="1"/>
          </p:cNvSpPr>
          <p:nvPr>
            <p:ph type="title"/>
          </p:nvPr>
        </p:nvSpPr>
        <p:spPr>
          <a:xfrm>
            <a:off x="457200" y="274638"/>
            <a:ext cx="8229600" cy="578802"/>
          </a:xfrm>
          <a:prstGeom prst="rect">
            <a:avLst/>
          </a:prstGeom>
        </p:spPr>
        <p:txBody>
          <a:bodyPr>
            <a:noAutofit/>
          </a:bodyPr>
          <a:lstStyle/>
          <a:p>
            <a:pPr defTabSz="406908">
              <a:defRPr sz="2100"/>
            </a:pPr>
            <a:r>
              <a:rPr lang="it-IT" sz="2800" b="1" dirty="0">
                <a:solidFill>
                  <a:srgbClr val="FFFF00"/>
                </a:solidFill>
                <a:latin typeface="Calibri" panose="020F0502020204030204" pitchFamily="34" charset="0"/>
                <a:ea typeface="ＭＳ Ｐゴシック" charset="0"/>
                <a:cs typeface="Calibri" panose="020F0502020204030204" pitchFamily="34" charset="0"/>
              </a:rPr>
              <a:t>Legge delega nuovo Codice appalti</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3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theme1.xml><?xml version="1.0" encoding="utf-8"?>
<a:theme xmlns:a="http://schemas.openxmlformats.org/drawingml/2006/main" name="Tema di Office">
  <a:themeElements>
    <a:clrScheme name="Impostazioni personalizzate 2">
      <a:dk1>
        <a:srgbClr val="000000"/>
      </a:dk1>
      <a:lt1>
        <a:sysClr val="window" lastClr="FFFFFF"/>
      </a:lt1>
      <a:dk2>
        <a:srgbClr val="050563"/>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 d'onda.thmx</Template>
  <TotalTime>211323</TotalTime>
  <Words>11474</Words>
  <Application>Microsoft Macintosh PowerPoint</Application>
  <PresentationFormat>Presentazione su schermo (4:3)</PresentationFormat>
  <Paragraphs>482</Paragraphs>
  <Slides>72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72</vt:i4>
      </vt:variant>
    </vt:vector>
  </HeadingPairs>
  <TitlesOfParts>
    <vt:vector size="77" baseType="lpstr">
      <vt:lpstr>Arial</vt:lpstr>
      <vt:lpstr>Calibri</vt:lpstr>
      <vt:lpstr>Times New Roman</vt:lpstr>
      <vt:lpstr>Wingdings</vt:lpstr>
      <vt:lpstr>Tema di Office</vt:lpstr>
      <vt:lpstr>            Le ultime novità in materia di appalti pubblici  tra norme e giurisprudenza       4 ottobre 2021 Avv. Alessandro Massari   </vt:lpstr>
      <vt:lpstr>Antitrust - Semplficazione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Legge delega nuovo Codice appalti</vt:lpstr>
      <vt:lpstr>Presentazione standard di PowerPoint</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Legge europea 2019-2020</vt:lpstr>
      <vt:lpstr>Presentazione standard di PowerPoint</vt:lpstr>
      <vt:lpstr>Decreto Infrastrutture</vt:lpstr>
      <vt:lpstr>Presentazione standard di PowerPoint</vt:lpstr>
      <vt:lpstr>Decreti «Semplficazioni-bis»</vt:lpstr>
      <vt:lpstr>Presentazione standard di PowerPoint</vt:lpstr>
      <vt:lpstr>D.L. n. 77/2021 </vt:lpstr>
      <vt:lpstr>D.L. n. 77/2021 </vt:lpstr>
      <vt:lpstr>D.L. n. 77/2021 </vt:lpstr>
      <vt:lpstr>Provvedimenti attuativi DL 77/2021 emanati </vt:lpstr>
      <vt:lpstr>Legge di conversione – L. 108/2021</vt:lpstr>
      <vt:lpstr>D.L. n. 77/2021 </vt:lpstr>
      <vt:lpstr>Quadro normativo dopo il D.L. n. 77/2021</vt:lpstr>
      <vt:lpstr>Quadro normativo dopo il D.L. n. 77/2021</vt:lpstr>
      <vt:lpstr>Quadro normativo dopo il D.L. n. 77/2021</vt:lpstr>
      <vt:lpstr>Quadro normativo dopo il D.L. n. 77/2021</vt:lpstr>
      <vt:lpstr>Presentazione standard di PowerPoint</vt:lpstr>
      <vt:lpstr>D.L. n. 77/2021 </vt:lpstr>
      <vt:lpstr>D.L. n. 77/2021 </vt:lpstr>
      <vt:lpstr>D.L. n. 77/2021 </vt:lpstr>
      <vt:lpstr>D.L. n. 77/2021 </vt:lpstr>
      <vt:lpstr>D.L. n. 77/2021 </vt:lpstr>
      <vt:lpstr>D.L. n. 77/2021 </vt:lpstr>
      <vt:lpstr>D.L. n. 77/2021 </vt:lpstr>
      <vt:lpstr>D.L. n. 77/2021 </vt:lpstr>
      <vt:lpstr>Presentazione standard di PowerPoint</vt:lpstr>
      <vt:lpstr>Giurisprudenza </vt:lpstr>
      <vt:lpstr>Giurisprudenza </vt:lpstr>
      <vt:lpstr>Giurisprudenza </vt:lpstr>
      <vt:lpstr>Giurisprudenza </vt:lpstr>
      <vt:lpstr>Giurisprudenza </vt:lpstr>
      <vt:lpstr>Giurisprudenza </vt:lpstr>
      <vt:lpstr>Giurisprudenza </vt:lpstr>
      <vt:lpstr>Prassi </vt:lpstr>
      <vt:lpstr>Prassi </vt:lpstr>
      <vt:lpstr>Prassi </vt:lpstr>
      <vt:lpstr>Prassi </vt:lpstr>
      <vt:lpstr>Prassi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Alessandro Secondo Massari</dc:creator>
  <cp:lastModifiedBy>Alessandro Massari</cp:lastModifiedBy>
  <cp:revision>753</cp:revision>
  <cp:lastPrinted>2021-06-08T13:13:29Z</cp:lastPrinted>
  <dcterms:created xsi:type="dcterms:W3CDTF">2015-09-19T16:01:32Z</dcterms:created>
  <dcterms:modified xsi:type="dcterms:W3CDTF">2021-10-04T09:17:57Z</dcterms:modified>
</cp:coreProperties>
</file>