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4873" r:id="rId2"/>
    <p:sldId id="5079" r:id="rId3"/>
    <p:sldId id="5153" r:id="rId4"/>
    <p:sldId id="5357" r:id="rId5"/>
    <p:sldId id="4844" r:id="rId6"/>
    <p:sldId id="5197" r:id="rId7"/>
    <p:sldId id="5220" r:id="rId8"/>
    <p:sldId id="5164" r:id="rId9"/>
    <p:sldId id="5353" r:id="rId10"/>
    <p:sldId id="5221" r:id="rId11"/>
    <p:sldId id="5222" r:id="rId12"/>
    <p:sldId id="5223" r:id="rId13"/>
    <p:sldId id="5224" r:id="rId14"/>
    <p:sldId id="5346" r:id="rId15"/>
    <p:sldId id="5225" r:id="rId16"/>
    <p:sldId id="5348" r:id="rId17"/>
    <p:sldId id="5349" r:id="rId18"/>
    <p:sldId id="5347" r:id="rId19"/>
    <p:sldId id="5232" r:id="rId20"/>
    <p:sldId id="5233" r:id="rId21"/>
    <p:sldId id="5236" r:id="rId22"/>
    <p:sldId id="5237" r:id="rId23"/>
    <p:sldId id="5238" r:id="rId24"/>
    <p:sldId id="5239" r:id="rId25"/>
    <p:sldId id="5240" r:id="rId26"/>
    <p:sldId id="5241" r:id="rId27"/>
    <p:sldId id="5242" r:id="rId28"/>
    <p:sldId id="5243" r:id="rId29"/>
    <p:sldId id="5244" r:id="rId30"/>
    <p:sldId id="5245" r:id="rId31"/>
    <p:sldId id="5246" r:id="rId32"/>
    <p:sldId id="5355" r:id="rId33"/>
    <p:sldId id="5354" r:id="rId34"/>
    <p:sldId id="5247" r:id="rId35"/>
    <p:sldId id="5248" r:id="rId36"/>
    <p:sldId id="5253" r:id="rId37"/>
    <p:sldId id="5254" r:id="rId38"/>
    <p:sldId id="5255" r:id="rId39"/>
    <p:sldId id="5256" r:id="rId40"/>
    <p:sldId id="5257" r:id="rId41"/>
    <p:sldId id="5258" r:id="rId42"/>
    <p:sldId id="5259" r:id="rId43"/>
    <p:sldId id="5356" r:id="rId44"/>
    <p:sldId id="5260" r:id="rId45"/>
    <p:sldId id="5266" r:id="rId46"/>
    <p:sldId id="5267" r:id="rId47"/>
    <p:sldId id="5268" r:id="rId48"/>
    <p:sldId id="5272" r:id="rId49"/>
    <p:sldId id="5273" r:id="rId50"/>
    <p:sldId id="5276" r:id="rId51"/>
    <p:sldId id="5277" r:id="rId52"/>
    <p:sldId id="5278" r:id="rId53"/>
    <p:sldId id="5279" r:id="rId54"/>
    <p:sldId id="5287" r:id="rId55"/>
    <p:sldId id="5288" r:id="rId56"/>
    <p:sldId id="5295" r:id="rId57"/>
    <p:sldId id="5296" r:id="rId58"/>
    <p:sldId id="5297" r:id="rId59"/>
    <p:sldId id="5298" r:id="rId60"/>
    <p:sldId id="5299" r:id="rId61"/>
    <p:sldId id="5300" r:id="rId62"/>
    <p:sldId id="5301" r:id="rId63"/>
    <p:sldId id="5302" r:id="rId64"/>
    <p:sldId id="5304" r:id="rId65"/>
    <p:sldId id="5305" r:id="rId66"/>
    <p:sldId id="5306" r:id="rId67"/>
    <p:sldId id="5307" r:id="rId68"/>
    <p:sldId id="5308" r:id="rId69"/>
    <p:sldId id="5309" r:id="rId70"/>
    <p:sldId id="5310" r:id="rId71"/>
    <p:sldId id="5311" r:id="rId72"/>
    <p:sldId id="5350" r:id="rId73"/>
    <p:sldId id="5312" r:id="rId74"/>
    <p:sldId id="5319" r:id="rId75"/>
    <p:sldId id="5328" r:id="rId76"/>
    <p:sldId id="5329" r:id="rId77"/>
    <p:sldId id="5330" r:id="rId78"/>
    <p:sldId id="5331" r:id="rId79"/>
    <p:sldId id="5332" r:id="rId80"/>
    <p:sldId id="5333" r:id="rId81"/>
    <p:sldId id="5334" r:id="rId82"/>
    <p:sldId id="5335" r:id="rId83"/>
    <p:sldId id="5336" r:id="rId84"/>
    <p:sldId id="5337" r:id="rId85"/>
    <p:sldId id="5338" r:id="rId8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9"/>
    <a:srgbClr val="D5FA1F"/>
    <a:srgbClr val="FF9C6A"/>
    <a:srgbClr val="2FFA13"/>
    <a:srgbClr val="386E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58" autoAdjust="0"/>
    <p:restoredTop sz="99839" autoAdjust="0"/>
  </p:normalViewPr>
  <p:slideViewPr>
    <p:cSldViewPr snapToGrid="0" snapToObjects="1">
      <p:cViewPr varScale="1">
        <p:scale>
          <a:sx n="137" d="100"/>
          <a:sy n="137" d="100"/>
        </p:scale>
        <p:origin x="1544"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820C74-3460-D64D-86C6-2E5E05C64E75}" type="datetimeFigureOut">
              <a:rPr lang="it-IT" smtClean="0"/>
              <a:t>06/11/21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545180-6F2A-AF41-BC33-95B281328E5A}" type="slidenum">
              <a:rPr lang="it-IT" smtClean="0"/>
              <a:t>‹N›</a:t>
            </a:fld>
            <a:endParaRPr lang="it-IT"/>
          </a:p>
        </p:txBody>
      </p:sp>
    </p:spTree>
    <p:extLst>
      <p:ext uri="{BB962C8B-B14F-4D97-AF65-F5344CB8AC3E}">
        <p14:creationId xmlns:p14="http://schemas.microsoft.com/office/powerpoint/2010/main" val="387346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B2F96-28FD-F64C-B530-61522D598739}" type="datetimeFigureOut">
              <a:rPr lang="it-IT" smtClean="0"/>
              <a:t>06/11/21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9138C-ECA2-6A4D-A632-8584CAE20661}" type="slidenum">
              <a:rPr lang="it-IT" smtClean="0"/>
              <a:t>‹N›</a:t>
            </a:fld>
            <a:endParaRPr lang="it-IT"/>
          </a:p>
        </p:txBody>
      </p:sp>
    </p:spTree>
    <p:extLst>
      <p:ext uri="{BB962C8B-B14F-4D97-AF65-F5344CB8AC3E}">
        <p14:creationId xmlns:p14="http://schemas.microsoft.com/office/powerpoint/2010/main" val="1945140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862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F90E858-78A7-3A4A-822C-256811528C0E}" type="datetimeFigureOut">
              <a:rPr lang="it-IT" smtClean="0"/>
              <a:t>06/11/21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181160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90E858-78A7-3A4A-822C-256811528C0E}" type="datetimeFigureOut">
              <a:rPr lang="it-IT" smtClean="0"/>
              <a:t>06/11/21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51634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90E858-78A7-3A4A-822C-256811528C0E}" type="datetimeFigureOut">
              <a:rPr lang="it-IT" smtClean="0"/>
              <a:t>06/11/21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10706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90E858-78A7-3A4A-822C-256811528C0E}" type="datetimeFigureOut">
              <a:rPr lang="it-IT" smtClean="0"/>
              <a:t>06/11/21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104461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F90E858-78A7-3A4A-822C-256811528C0E}" type="datetimeFigureOut">
              <a:rPr lang="it-IT" smtClean="0"/>
              <a:t>06/11/21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98549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F90E858-78A7-3A4A-822C-256811528C0E}" type="datetimeFigureOut">
              <a:rPr lang="it-IT" smtClean="0"/>
              <a:t>06/11/21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427278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F90E858-78A7-3A4A-822C-256811528C0E}" type="datetimeFigureOut">
              <a:rPr lang="it-IT" smtClean="0"/>
              <a:t>06/11/21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260127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F90E858-78A7-3A4A-822C-256811528C0E}" type="datetimeFigureOut">
              <a:rPr lang="it-IT" smtClean="0"/>
              <a:t>06/11/21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20891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90E858-78A7-3A4A-822C-256811528C0E}" type="datetimeFigureOut">
              <a:rPr lang="it-IT" smtClean="0"/>
              <a:t>06/11/21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85212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F90E858-78A7-3A4A-822C-256811528C0E}" type="datetimeFigureOut">
              <a:rPr lang="it-IT" smtClean="0"/>
              <a:t>06/11/21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288209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F90E858-78A7-3A4A-822C-256811528C0E}" type="datetimeFigureOut">
              <a:rPr lang="it-IT" smtClean="0"/>
              <a:t>06/11/21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61927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0E858-78A7-3A4A-822C-256811528C0E}" type="datetimeFigureOut">
              <a:rPr lang="it-IT" smtClean="0"/>
              <a:t>06/11/21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30F7D-74A9-7E40-87AF-9AB1B518F1D0}" type="slidenum">
              <a:rPr lang="it-IT" smtClean="0"/>
              <a:t>‹N›</a:t>
            </a:fld>
            <a:endParaRPr lang="it-IT"/>
          </a:p>
        </p:txBody>
      </p:sp>
    </p:spTree>
    <p:extLst>
      <p:ext uri="{BB962C8B-B14F-4D97-AF65-F5344CB8AC3E}">
        <p14:creationId xmlns:p14="http://schemas.microsoft.com/office/powerpoint/2010/main" val="1111902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40990"/>
            <a:ext cx="7772400" cy="5860202"/>
          </a:xfrm>
          <a:solidFill>
            <a:schemeClr val="accent2"/>
          </a:solidFill>
        </p:spPr>
        <p:txBody>
          <a:bodyPr>
            <a:noAutofit/>
          </a:bodyPr>
          <a:lstStyle/>
          <a:p>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r>
              <a:rPr lang="it-IT" sz="2400" b="1" dirty="0">
                <a:solidFill>
                  <a:srgbClr val="0070C0"/>
                </a:solidFill>
              </a:rPr>
              <a:t>L’affidamento dei contratti PNRR e PNC: </a:t>
            </a:r>
            <a:br>
              <a:rPr lang="it-IT" sz="2400" b="1" dirty="0">
                <a:solidFill>
                  <a:srgbClr val="0070C0"/>
                </a:solidFill>
              </a:rPr>
            </a:br>
            <a:r>
              <a:rPr lang="it-IT" sz="2400" b="1" dirty="0">
                <a:solidFill>
                  <a:srgbClr val="0070C0"/>
                </a:solidFill>
              </a:rPr>
              <a:t>le norme speciali del DL 77/2021</a:t>
            </a:r>
            <a:br>
              <a:rPr lang="it-IT" sz="2800" b="1" dirty="0">
                <a:solidFill>
                  <a:srgbClr val="0070C0"/>
                </a:solidFill>
              </a:rPr>
            </a:br>
            <a:r>
              <a:rPr lang="it-IT" sz="2800" b="1" dirty="0">
                <a:solidFill>
                  <a:srgbClr val="0070C0"/>
                </a:solidFill>
              </a:rPr>
              <a:t>  </a:t>
            </a:r>
            <a:br>
              <a:rPr lang="it-IT" sz="2400" b="1" dirty="0">
                <a:solidFill>
                  <a:srgbClr val="0070C0"/>
                </a:solidFill>
              </a:rPr>
            </a:br>
            <a:r>
              <a:rPr lang="it-IT" sz="2000" b="1" dirty="0">
                <a:solidFill>
                  <a:srgbClr val="0070C0"/>
                </a:solidFill>
              </a:rPr>
              <a:t>8 novembre 2021</a:t>
            </a:r>
            <a:br>
              <a:rPr lang="it-IT" sz="2000" b="1" dirty="0">
                <a:solidFill>
                  <a:srgbClr val="0070C0"/>
                </a:solidFill>
              </a:rPr>
            </a:br>
            <a:r>
              <a:rPr lang="it-IT" sz="2400" b="1" dirty="0">
                <a:solidFill>
                  <a:srgbClr val="FF6600"/>
                </a:solidFill>
              </a:rPr>
              <a:t>Avv. Alessandro Massari</a:t>
            </a:r>
            <a:br>
              <a:rPr lang="it-IT" sz="2400" b="1" dirty="0">
                <a:solidFill>
                  <a:srgbClr val="FF6600"/>
                </a:solidFill>
              </a:rPr>
            </a:br>
            <a:br>
              <a:rPr lang="it-IT" sz="2400" b="1" dirty="0">
                <a:solidFill>
                  <a:schemeClr val="accent1">
                    <a:lumMod val="75000"/>
                  </a:schemeClr>
                </a:solidFill>
              </a:rPr>
            </a:br>
            <a:br>
              <a:rPr lang="it-IT" sz="2800" b="1" dirty="0">
                <a:solidFill>
                  <a:schemeClr val="accent1">
                    <a:lumMod val="75000"/>
                  </a:schemeClr>
                </a:solidFill>
              </a:rPr>
            </a:br>
            <a:endParaRPr lang="it-IT" sz="2800" b="1" dirty="0">
              <a:solidFill>
                <a:schemeClr val="accent1">
                  <a:lumMod val="75000"/>
                </a:schemeClr>
              </a:solidFill>
            </a:endParaRPr>
          </a:p>
        </p:txBody>
      </p:sp>
      <p:pic>
        <p:nvPicPr>
          <p:cNvPr id="4" name="Immagine 3"/>
          <p:cNvPicPr/>
          <p:nvPr/>
        </p:nvPicPr>
        <p:blipFill>
          <a:blip r:embed="rId3">
            <a:extLst>
              <a:ext uri="{28A0092B-C50C-407E-A947-70E740481C1C}">
                <a14:useLocalDpi xmlns:a14="http://schemas.microsoft.com/office/drawing/2010/main" val="0"/>
              </a:ext>
            </a:extLst>
          </a:blip>
          <a:srcRect/>
          <a:stretch>
            <a:fillRect/>
          </a:stretch>
        </p:blipFill>
        <p:spPr bwMode="auto">
          <a:xfrm>
            <a:off x="2280635" y="769149"/>
            <a:ext cx="4477594" cy="1238250"/>
          </a:xfrm>
          <a:prstGeom prst="rect">
            <a:avLst/>
          </a:prstGeom>
          <a:noFill/>
          <a:ln>
            <a:noFill/>
          </a:ln>
        </p:spPr>
      </p:pic>
      <p:pic>
        <p:nvPicPr>
          <p:cNvPr id="6" name="Immagine 5"/>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63897"/>
            <a:ext cx="3611145" cy="704140"/>
          </a:xfrm>
          <a:prstGeom prst="rect">
            <a:avLst/>
          </a:prstGeom>
          <a:noFill/>
          <a:ln>
            <a:noFill/>
          </a:ln>
        </p:spPr>
      </p:pic>
      <p:pic>
        <p:nvPicPr>
          <p:cNvPr id="7" name="Immagine 6"/>
          <p:cNvPicPr>
            <a:picLocks noChangeAspect="1"/>
          </p:cNvPicPr>
          <p:nvPr/>
        </p:nvPicPr>
        <p:blipFill>
          <a:blip r:embed="rId5"/>
          <a:stretch>
            <a:fillRect/>
          </a:stretch>
        </p:blipFill>
        <p:spPr>
          <a:xfrm>
            <a:off x="1303317" y="5820032"/>
            <a:ext cx="2651166" cy="391870"/>
          </a:xfrm>
          <a:prstGeom prst="rect">
            <a:avLst/>
          </a:prstGeom>
        </p:spPr>
      </p:pic>
    </p:spTree>
    <p:extLst>
      <p:ext uri="{BB962C8B-B14F-4D97-AF65-F5344CB8AC3E}">
        <p14:creationId xmlns:p14="http://schemas.microsoft.com/office/powerpoint/2010/main" val="369150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3D9CE77-DD95-7A49-9106-3590A01156FF}"/>
              </a:ext>
            </a:extLst>
          </p:cNvPr>
          <p:cNvSpPr>
            <a:spLocks noGrp="1"/>
          </p:cNvSpPr>
          <p:nvPr>
            <p:ph idx="1"/>
          </p:nvPr>
        </p:nvSpPr>
        <p:spPr>
          <a:xfrm>
            <a:off x="457200" y="2965876"/>
            <a:ext cx="8229600" cy="681182"/>
          </a:xfrm>
        </p:spPr>
        <p:txBody>
          <a:bodyPr>
            <a:normAutofit/>
          </a:bodyPr>
          <a:lstStyle/>
          <a:p>
            <a:pPr marL="0" indent="0" algn="ctr">
              <a:buNone/>
            </a:pPr>
            <a:r>
              <a:rPr lang="it-IT" b="1" dirty="0"/>
              <a:t>Norme speciali per i contratti PNRR e PNC</a:t>
            </a:r>
          </a:p>
        </p:txBody>
      </p:sp>
    </p:spTree>
    <p:extLst>
      <p:ext uri="{BB962C8B-B14F-4D97-AF65-F5344CB8AC3E}">
        <p14:creationId xmlns:p14="http://schemas.microsoft.com/office/powerpoint/2010/main" val="73454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199" y="1054092"/>
            <a:ext cx="8229599" cy="5519331"/>
          </a:xfrm>
        </p:spPr>
        <p:txBody>
          <a:bodyPr>
            <a:noAutofit/>
          </a:bodyPr>
          <a:lstStyle/>
          <a:p>
            <a:pPr marL="0" indent="0" algn="just">
              <a:buNone/>
            </a:pPr>
            <a:r>
              <a:rPr lang="it-IT" sz="1800" b="1" dirty="0">
                <a:solidFill>
                  <a:schemeClr val="tx2">
                    <a:lumMod val="20000"/>
                    <a:lumOff val="80000"/>
                  </a:schemeClr>
                </a:solidFill>
              </a:rPr>
              <a:t>Art. 9 D.L. n. 77/2021 (Attuazione degli interventi del PNRR) </a:t>
            </a:r>
          </a:p>
          <a:p>
            <a:pPr marL="0" indent="0" algn="just">
              <a:buNone/>
            </a:pPr>
            <a:r>
              <a:rPr lang="it-IT" sz="1600" dirty="0"/>
              <a:t>1. Alla realizzazione operativa degli interventi previsti dal PNRR provvedono le </a:t>
            </a:r>
            <a:r>
              <a:rPr lang="it-IT" sz="1600" b="1" u="sng" dirty="0"/>
              <a:t>Amministrazioni centrali, le Regioni, le Province autonome di Trento e di Bolzano e gli Enti Locali</a:t>
            </a:r>
            <a:r>
              <a:rPr lang="it-IT" sz="1600" b="1" dirty="0"/>
              <a:t>, </a:t>
            </a:r>
            <a:r>
              <a:rPr lang="it-IT" sz="1600" dirty="0"/>
              <a:t>sulla base delle specifiche competenze istituzionali, ovvero della diversa titolarità degli interventi definita nel PNRR, </a:t>
            </a:r>
          </a:p>
          <a:p>
            <a:pPr algn="just">
              <a:buFont typeface="Wingdings" pitchFamily="2" charset="2"/>
              <a:buChar char="Ø"/>
            </a:pPr>
            <a:r>
              <a:rPr lang="it-IT" sz="1600" b="1" u="sng" dirty="0"/>
              <a:t>attraverso le proprie strutture</a:t>
            </a:r>
            <a:r>
              <a:rPr lang="it-IT" sz="1600" dirty="0"/>
              <a:t>, ovvero </a:t>
            </a:r>
          </a:p>
          <a:p>
            <a:pPr algn="just">
              <a:buFont typeface="Wingdings" pitchFamily="2" charset="2"/>
              <a:buChar char="Ø"/>
            </a:pPr>
            <a:r>
              <a:rPr lang="it-IT" sz="1600" b="1" u="sng" dirty="0">
                <a:solidFill>
                  <a:srgbClr val="00FDF9"/>
                </a:solidFill>
              </a:rPr>
              <a:t>avvalendosi di soggetti attuatori esterni</a:t>
            </a:r>
            <a:r>
              <a:rPr lang="it-IT" sz="1600" b="1" dirty="0">
                <a:solidFill>
                  <a:srgbClr val="00FDF9"/>
                </a:solidFill>
              </a:rPr>
              <a:t> </a:t>
            </a:r>
            <a:r>
              <a:rPr lang="it-IT" sz="1600" dirty="0"/>
              <a:t>individuati nel PNRR, ovvero con le modalità previste dalla normativa nazionale ed europea vigente. </a:t>
            </a:r>
          </a:p>
          <a:p>
            <a:pPr marL="0" indent="0" algn="just">
              <a:buNone/>
            </a:pPr>
            <a:r>
              <a:rPr lang="it-IT" sz="1600" dirty="0"/>
              <a:t>2. Al fine di assicurare l'efficace e tempestiva attuazione degli interventi del PNRR, le Amministrazioni di cui al comma 1 </a:t>
            </a:r>
            <a:r>
              <a:rPr lang="it-IT" sz="1600" b="1" u="sng" dirty="0">
                <a:solidFill>
                  <a:srgbClr val="FFFF00"/>
                </a:solidFill>
              </a:rPr>
              <a:t>possono avvalersi del supporto tecnico-operativo assicurato per il PNRR da società a prevalente partecipazione pubblica</a:t>
            </a:r>
            <a:r>
              <a:rPr lang="it-IT" sz="1600" b="1" dirty="0">
                <a:solidFill>
                  <a:srgbClr val="FFFF00"/>
                </a:solidFill>
              </a:rPr>
              <a:t>, </a:t>
            </a:r>
            <a:r>
              <a:rPr lang="it-IT" sz="1600" dirty="0">
                <a:solidFill>
                  <a:schemeClr val="accent2">
                    <a:lumMod val="20000"/>
                    <a:lumOff val="80000"/>
                  </a:schemeClr>
                </a:solidFill>
              </a:rPr>
              <a:t>rispettivamente, statale, regionale e locale e da Enti vigilati. </a:t>
            </a:r>
          </a:p>
          <a:p>
            <a:pPr marL="0" indent="0" algn="just">
              <a:buNone/>
            </a:pPr>
            <a:r>
              <a:rPr lang="it-IT" sz="1600" dirty="0"/>
              <a:t>3. </a:t>
            </a:r>
            <a:r>
              <a:rPr lang="it-IT" sz="1600" b="1" u="sng" dirty="0"/>
              <a:t>Gli atti, i contratti ed i provvedimenti di spesa</a:t>
            </a:r>
            <a:r>
              <a:rPr lang="it-IT" sz="1600" b="1" dirty="0"/>
              <a:t> </a:t>
            </a:r>
            <a:r>
              <a:rPr lang="it-IT" sz="1600" dirty="0"/>
              <a:t>adottati dalle Amministrazioni per l'attuazione degli interventi del PNRR </a:t>
            </a:r>
            <a:r>
              <a:rPr lang="it-IT" sz="1600" b="1" u="sng" dirty="0"/>
              <a:t>sono sottoposti ai controlli ordinari di legalità e ai controlli amministrativo-contabili previsti dalla legislazione nazionale applicabile</a:t>
            </a:r>
            <a:r>
              <a:rPr lang="it-IT" sz="1600" dirty="0"/>
              <a:t>. </a:t>
            </a:r>
          </a:p>
          <a:p>
            <a:pPr marL="0" indent="0" algn="just">
              <a:buNone/>
            </a:pPr>
            <a:r>
              <a:rPr lang="it-IT" sz="1600" dirty="0"/>
              <a:t>4. Le Amministrazioni di cui al comma 1 assicurano la completa tracciabilità delle operazioni e la tenuta di una </a:t>
            </a:r>
            <a:r>
              <a:rPr lang="it-IT" sz="1600" b="1" u="sng" dirty="0"/>
              <a:t>apposita codificazione contabile</a:t>
            </a:r>
            <a:r>
              <a:rPr lang="it-IT" sz="1600" b="1" dirty="0"/>
              <a:t> </a:t>
            </a:r>
            <a:r>
              <a:rPr lang="it-IT" sz="1600" dirty="0"/>
              <a:t>per l'utilizzo delle risorse del PNRR secondo le indicazioni fornite dal Ministero dell’Economia e delle Finanze. Conservano tutti gli atti e la relativa documentazione giustificativa su supporti informatici adeguati e li rendono disponibili per le attività di controllo e di audit.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6F006671-FCC9-447C-A2B1-5771D54142C4}"/>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74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418773"/>
            <a:ext cx="8229599" cy="4892575"/>
          </a:xfrm>
        </p:spPr>
        <p:txBody>
          <a:bodyPr>
            <a:normAutofit/>
          </a:bodyPr>
          <a:lstStyle/>
          <a:p>
            <a:pPr marL="0" indent="0" algn="just">
              <a:buNone/>
            </a:pPr>
            <a:r>
              <a:rPr lang="it-IT" sz="1800" b="1" dirty="0">
                <a:solidFill>
                  <a:srgbClr val="FFFF00"/>
                </a:solidFill>
              </a:rPr>
              <a:t>Art. 10 D.L. n. 77/2021 (Misure per accelerare la realizzazione degli investimenti pubblici) </a:t>
            </a:r>
          </a:p>
          <a:p>
            <a:pPr marL="0" indent="0" algn="just">
              <a:buNone/>
            </a:pPr>
            <a:r>
              <a:rPr lang="it-IT" sz="1700" dirty="0"/>
              <a:t>1. Per sostenere la definizione e l'avvio delle procedure di affidamento ed accelerare l'attuazione degli investimenti pubblici, in particolare di quelli previsti dal PNRR e dai cicli di programmazione nazionale e dell'Unione europea 2014-2020 e 2021-2027, le Amministrazioni interessate, mediante apposite convenzioni, </a:t>
            </a:r>
            <a:r>
              <a:rPr lang="it-IT" sz="1700" b="1" u="sng" dirty="0">
                <a:solidFill>
                  <a:srgbClr val="FFC000"/>
                </a:solidFill>
              </a:rPr>
              <a:t>possono avvalersi del supporto tecnico-operativo di società in house qualificate</a:t>
            </a:r>
            <a:r>
              <a:rPr lang="it-IT" sz="1700" b="1" dirty="0">
                <a:solidFill>
                  <a:srgbClr val="FFFF00"/>
                </a:solidFill>
              </a:rPr>
              <a:t> </a:t>
            </a:r>
            <a:r>
              <a:rPr lang="it-IT" sz="1700" dirty="0"/>
              <a:t>ai sensi dell’art. 38 del </a:t>
            </a:r>
            <a:r>
              <a:rPr lang="it-IT" sz="1700" dirty="0" err="1"/>
              <a:t>D.Lgs.</a:t>
            </a:r>
            <a:r>
              <a:rPr lang="it-IT" sz="1700" dirty="0"/>
              <a:t> n. 50/2016. </a:t>
            </a:r>
          </a:p>
          <a:p>
            <a:pPr marL="0" indent="0" algn="just">
              <a:buNone/>
            </a:pPr>
            <a:r>
              <a:rPr lang="it-IT" sz="1700" dirty="0"/>
              <a:t>2. L'attività di supporto di cui al comma 1 </a:t>
            </a:r>
            <a:r>
              <a:rPr lang="it-IT" sz="1700" b="1" u="sng" dirty="0"/>
              <a:t>copre anche le fasi di definizione, attuazione, monitoraggio e valutazione degli interventi e comprende azioni di rafforzamento della capacità amministrativa, anche attraverso la messa a disposizione di esperti particolarmente qualificati</a:t>
            </a:r>
            <a:r>
              <a:rPr lang="it-IT" sz="1700" dirty="0"/>
              <a:t>. </a:t>
            </a:r>
          </a:p>
          <a:p>
            <a:pPr marL="0" indent="0" algn="just">
              <a:buNone/>
            </a:pPr>
            <a:r>
              <a:rPr lang="it-IT" sz="1700" dirty="0"/>
              <a:t>3. Ai fini dell’art. 192, co. 2, del </a:t>
            </a:r>
            <a:r>
              <a:rPr lang="it-IT" sz="1700" dirty="0" err="1"/>
              <a:t>D.Lgs.</a:t>
            </a:r>
            <a:r>
              <a:rPr lang="it-IT" sz="1700" dirty="0"/>
              <a:t> n. 50 del 2016, </a:t>
            </a:r>
            <a:r>
              <a:rPr lang="it-IT" sz="1700" b="1" dirty="0">
                <a:solidFill>
                  <a:srgbClr val="FFFF00"/>
                </a:solidFill>
              </a:rPr>
              <a:t>la valutazione della congruità economica dell'offerta </a:t>
            </a:r>
            <a:r>
              <a:rPr lang="it-IT" sz="1700" dirty="0"/>
              <a:t>ha riguardo all'oggetto e al valore della prestazione e la motivazione del provvedimento di affidamento dà conto dei vantaggi, rispetto al ricorso al mercato, derivanti dal risparmio di tempo e di risorse economiche, mediante comparazione degli standard di riferimento della società Consip </a:t>
            </a:r>
            <a:r>
              <a:rPr lang="it-IT" sz="1700" dirty="0" err="1"/>
              <a:t>SpA</a:t>
            </a:r>
            <a:r>
              <a:rPr lang="it-IT" sz="1700" dirty="0"/>
              <a:t> e delle centrali di committenza regionali.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E22C0BE8-6BBC-41BA-AAC4-EB4FB23DD55E}"/>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34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8000" y="1231843"/>
            <a:ext cx="8133953" cy="5109323"/>
          </a:xfrm>
        </p:spPr>
        <p:txBody>
          <a:bodyPr>
            <a:normAutofit/>
          </a:bodyPr>
          <a:lstStyle/>
          <a:p>
            <a:pPr marL="0" indent="0" algn="just">
              <a:buNone/>
            </a:pPr>
            <a:r>
              <a:rPr lang="it-IT" sz="1800" b="1" dirty="0">
                <a:solidFill>
                  <a:srgbClr val="FFFF00"/>
                </a:solidFill>
              </a:rPr>
              <a:t>Art. 10 D.L. n. 77/2021 (Misure per accelerare la realizzazione degli investimenti pubblici) </a:t>
            </a:r>
          </a:p>
          <a:p>
            <a:pPr marL="0" indent="0" algn="just">
              <a:buNone/>
            </a:pPr>
            <a:r>
              <a:rPr lang="it-IT" sz="1700" dirty="0"/>
              <a:t>4. Fermo restando quanto previsto dall'articolo 9, comma 2, le Regioni, le Province autonome di Trento e di Bolzano e gli Enti Locali, per il tramite delle Amministrazioni centrali dello Stato, </a:t>
            </a:r>
            <a:r>
              <a:rPr lang="it-IT" sz="1700" b="1" u="sng" dirty="0">
                <a:solidFill>
                  <a:srgbClr val="FFC000"/>
                </a:solidFill>
              </a:rPr>
              <a:t>possono avvalersi del supporto tecnico-operativo delle società di cui al comma 1 per la promozione e la realizzazione di progetti di sviluppo territoriale finanziati da Fondi europei e nazionali</a:t>
            </a:r>
            <a:r>
              <a:rPr lang="it-IT" sz="1700" dirty="0"/>
              <a:t>. </a:t>
            </a:r>
          </a:p>
          <a:p>
            <a:pPr marL="0" indent="0" algn="just">
              <a:buNone/>
            </a:pPr>
            <a:r>
              <a:rPr lang="it-IT" sz="1700" dirty="0"/>
              <a:t>5. Il Ministero dell’Economia e delle Finanze definisce, per le società in house statali, i </a:t>
            </a:r>
            <a:r>
              <a:rPr lang="it-IT" sz="1700" b="1" dirty="0">
                <a:solidFill>
                  <a:srgbClr val="FFFF00"/>
                </a:solidFill>
              </a:rPr>
              <a:t>contenuti minimi delle convenzioni</a:t>
            </a:r>
            <a:r>
              <a:rPr lang="it-IT" sz="1700" dirty="0"/>
              <a:t> per l'attuazione di quanto previsto dal comma 4. Ai relativi oneri le Amministrazioni provvedono nell'ambito delle risorse disponibili a legislazione vigente. Laddove ammissibili, tali oneri possono essere posti a carico delle risorse previste per l'attuazione degli interventi del PNRR, ovvero delle risorse per l'assistenza tecnica previste nei programmi dell’Unione Europea 2021/2027 per gli interventi di supporto agli stessi riferiti. </a:t>
            </a:r>
          </a:p>
          <a:p>
            <a:pPr marL="0" indent="0" algn="just">
              <a:buNone/>
            </a:pPr>
            <a:r>
              <a:rPr lang="it-IT" sz="1700" dirty="0"/>
              <a:t>6. Ai fini dell'espletamento delle attività di supporto di cui al presente articolo, le società interessate possono provvedere con le </a:t>
            </a:r>
            <a:r>
              <a:rPr lang="it-IT" sz="1700" b="1" dirty="0">
                <a:solidFill>
                  <a:srgbClr val="FFFF00"/>
                </a:solidFill>
              </a:rPr>
              <a:t>risorse interne</a:t>
            </a:r>
            <a:r>
              <a:rPr lang="it-IT" sz="1700" dirty="0"/>
              <a:t>, con </a:t>
            </a:r>
            <a:r>
              <a:rPr lang="it-IT" sz="1700" b="1" dirty="0">
                <a:solidFill>
                  <a:srgbClr val="FFFF00"/>
                </a:solidFill>
              </a:rPr>
              <a:t>personale esterno,</a:t>
            </a:r>
            <a:r>
              <a:rPr lang="it-IT" sz="1700" dirty="0"/>
              <a:t> </a:t>
            </a:r>
            <a:r>
              <a:rPr lang="it-IT" sz="1700" dirty="0" err="1"/>
              <a:t>nonchè</a:t>
            </a:r>
            <a:r>
              <a:rPr lang="it-IT" sz="1700" dirty="0"/>
              <a:t> con il </a:t>
            </a:r>
            <a:r>
              <a:rPr lang="it-IT" sz="1700" b="1" u="sng" dirty="0">
                <a:solidFill>
                  <a:srgbClr val="00FDF9"/>
                </a:solidFill>
              </a:rPr>
              <a:t>ricorso a competenze </a:t>
            </a:r>
            <a:r>
              <a:rPr lang="it-IT" sz="1700" dirty="0"/>
              <a:t>- di persone fisiche o giuridiche - disponibili sul mercato, nel rispetto di quanto stabilito dal </a:t>
            </a:r>
            <a:r>
              <a:rPr lang="it-IT" sz="1700" dirty="0" err="1"/>
              <a:t>D.Lgs.</a:t>
            </a:r>
            <a:r>
              <a:rPr lang="it-IT" sz="1700" dirty="0"/>
              <a:t> n. 50/2016 e dal </a:t>
            </a:r>
            <a:r>
              <a:rPr lang="it-IT" sz="1700" dirty="0" err="1"/>
              <a:t>D.Lgs.</a:t>
            </a:r>
            <a:r>
              <a:rPr lang="it-IT" sz="1700" dirty="0"/>
              <a:t> n. 175/2016.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F9D54AA-6C38-4A68-8F0F-A7476B341BDF}"/>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94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8000" y="1122512"/>
            <a:ext cx="8133953" cy="5377580"/>
          </a:xfrm>
        </p:spPr>
        <p:txBody>
          <a:bodyPr>
            <a:normAutofit lnSpcReduction="10000"/>
          </a:bodyPr>
          <a:lstStyle/>
          <a:p>
            <a:pPr marL="0" indent="0" algn="just">
              <a:lnSpc>
                <a:spcPct val="110000"/>
              </a:lnSpc>
              <a:buNone/>
            </a:pPr>
            <a:r>
              <a:rPr lang="it-IT" sz="1800" b="1" dirty="0">
                <a:solidFill>
                  <a:srgbClr val="FFFF00"/>
                </a:solidFill>
              </a:rPr>
              <a:t>Art. 10 D.L. n. 77/2021 (Misure per accelerare la realizzazione degli investimenti pubblici) </a:t>
            </a:r>
          </a:p>
          <a:p>
            <a:pPr marL="0" indent="0" algn="just">
              <a:lnSpc>
                <a:spcPct val="110000"/>
              </a:lnSpc>
              <a:buNone/>
            </a:pPr>
            <a:r>
              <a:rPr lang="it-IT" sz="1700" dirty="0"/>
              <a:t>6-bis. In considerazione degli effetti dell'emergenza epidemiologica da COVID-19, l'esercizio 2020 non si computa nel calcolo del triennio ai fini dell'applicazione dell’art. 14, co. 5, né ai fini dell'applicazione dell’art. 21 del Testo Unico in materia di società a partecipazione pubblica, di cui al D.lgs. n. 175/2016.</a:t>
            </a:r>
          </a:p>
          <a:p>
            <a:pPr marL="0" indent="0" algn="just">
              <a:buNone/>
            </a:pPr>
            <a:endParaRPr lang="it-IT" sz="1000" dirty="0"/>
          </a:p>
          <a:p>
            <a:pPr marL="0" indent="0" algn="just">
              <a:buNone/>
            </a:pPr>
            <a:r>
              <a:rPr lang="it-IT" sz="1700" dirty="0"/>
              <a:t>Art. 14, co. 5, </a:t>
            </a:r>
            <a:r>
              <a:rPr lang="it-IT" sz="1700" dirty="0" err="1"/>
              <a:t>D.Lgs.</a:t>
            </a:r>
            <a:r>
              <a:rPr lang="it-IT" sz="1700" dirty="0"/>
              <a:t> n. 175/2016</a:t>
            </a:r>
          </a:p>
          <a:p>
            <a:pPr marL="0" indent="0" algn="just">
              <a:buNone/>
            </a:pPr>
            <a:r>
              <a:rPr lang="it-IT" sz="1500" dirty="0"/>
              <a:t>5. Le Amministrazioni di cui all’art. 1, co. 3, della Legge 31 dicembre 2009, n. 196, </a:t>
            </a:r>
            <a:r>
              <a:rPr lang="it-IT" sz="1500" dirty="0">
                <a:solidFill>
                  <a:srgbClr val="FFFF00"/>
                </a:solidFill>
              </a:rPr>
              <a:t>non possono</a:t>
            </a:r>
            <a:r>
              <a:rPr lang="it-IT" sz="1500" dirty="0"/>
              <a:t>, salvo quanto previsto dagli articoli 2447 e 2482-ter del Codice civile, sottoscrivere aumenti di capitale, effettuare trasferimenti straordinari, aperture di credito, ne' rilasciare garanzie a favore delle società partecipate, con esclusione delle società quotate e degli istituti di credito, che abbiano </a:t>
            </a:r>
            <a:r>
              <a:rPr lang="it-IT" sz="1500" dirty="0">
                <a:solidFill>
                  <a:srgbClr val="FFFF00"/>
                </a:solidFill>
              </a:rPr>
              <a:t>registrato, per tre esercizi consecutivi, perdite di esercizio </a:t>
            </a:r>
            <a:r>
              <a:rPr lang="it-IT" sz="1500" dirty="0"/>
              <a:t>ovvero che abbiano utilizzato riserve disponibili per il ripianamento di perdite anche </a:t>
            </a:r>
            <a:r>
              <a:rPr lang="it-IT" sz="1500" dirty="0" err="1"/>
              <a:t>infrannuali</a:t>
            </a:r>
            <a:r>
              <a:rPr lang="it-IT" sz="1500" dirty="0"/>
              <a:t>.</a:t>
            </a:r>
          </a:p>
          <a:p>
            <a:pPr marL="0" indent="0" algn="just">
              <a:buNone/>
            </a:pPr>
            <a:endParaRPr lang="it-IT" sz="1000" dirty="0"/>
          </a:p>
          <a:p>
            <a:pPr marL="0" indent="0" algn="just">
              <a:buNone/>
            </a:pPr>
            <a:r>
              <a:rPr lang="it-IT" sz="1600" dirty="0"/>
              <a:t>Art. 21  </a:t>
            </a:r>
            <a:r>
              <a:rPr lang="it-IT" sz="1600" dirty="0" err="1"/>
              <a:t>D.Lgs.</a:t>
            </a:r>
            <a:r>
              <a:rPr lang="it-IT" sz="1600" dirty="0"/>
              <a:t> n. 175/2016</a:t>
            </a:r>
            <a:endParaRPr lang="it-IT" sz="1400" dirty="0"/>
          </a:p>
          <a:p>
            <a:pPr marL="0" indent="0" algn="just">
              <a:buNone/>
            </a:pPr>
            <a:r>
              <a:rPr lang="it-IT" sz="1500" dirty="0"/>
              <a:t>1. Nel caso in cui società partecipate dalle Pubbliche Amministrazioni locali comprese nell'elenco di cui all’art. 1, co. 3, della Legge 31 dicembre 2009, n. 196, presentino un risultato di esercizio negativo, le Pubbliche Amministrazioni locali partecipanti, che adottano la contabilità finanziaria, accantonano nell'anno successivo in apposito </a:t>
            </a:r>
            <a:r>
              <a:rPr lang="it-IT" sz="1500" dirty="0">
                <a:solidFill>
                  <a:srgbClr val="FFFF00"/>
                </a:solidFill>
              </a:rPr>
              <a:t>Fondo vincolato </a:t>
            </a:r>
            <a:r>
              <a:rPr lang="it-IT" sz="1500" dirty="0"/>
              <a:t>un importo pari al risultato negativo non immediatamente ripianato, in misura proporzionale alla quota di partecipazione.</a:t>
            </a:r>
            <a:endParaRPr lang="it-IT" sz="13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F9D54AA-6C38-4A68-8F0F-A7476B341BDF}"/>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142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1072" y="996958"/>
            <a:ext cx="8141855" cy="5735489"/>
          </a:xfrm>
        </p:spPr>
        <p:txBody>
          <a:bodyPr>
            <a:normAutofit fontScale="85000" lnSpcReduction="10000"/>
          </a:bodyPr>
          <a:lstStyle/>
          <a:p>
            <a:pPr marL="0" indent="0" algn="just">
              <a:lnSpc>
                <a:spcPct val="120000"/>
              </a:lnSpc>
              <a:buNone/>
            </a:pPr>
            <a:r>
              <a:rPr lang="it-IT" sz="1800" b="1" dirty="0">
                <a:solidFill>
                  <a:srgbClr val="FFFF00"/>
                </a:solidFill>
              </a:rPr>
              <a:t>Art. 11 D.L. n. 77/2021 (Rafforzamento della capacità amministrativa delle stazioni appaltanti) </a:t>
            </a:r>
          </a:p>
          <a:p>
            <a:pPr marL="0" indent="0" algn="just">
              <a:lnSpc>
                <a:spcPct val="120000"/>
              </a:lnSpc>
              <a:buNone/>
            </a:pPr>
            <a:r>
              <a:rPr lang="it-IT" sz="1800" dirty="0"/>
              <a:t>1. Per aumentare l'efficacia e l'efficienza dell'attività di approvvigionamento e garantire una rapida attuazione delle progettualità del PNRR e degli altri interventi ad esso collegati, ivi compresi i programmi cofinanziati dall'Unione europea per il periodo 2021/2027, la società </a:t>
            </a:r>
            <a:r>
              <a:rPr lang="it-IT" sz="1800" b="1" u="sng" dirty="0" err="1">
                <a:solidFill>
                  <a:srgbClr val="FFFF00"/>
                </a:solidFill>
              </a:rPr>
              <a:t>Consip</a:t>
            </a:r>
            <a:r>
              <a:rPr lang="it-IT" sz="1800" b="1" u="sng" dirty="0">
                <a:solidFill>
                  <a:srgbClr val="FFFF00"/>
                </a:solidFill>
              </a:rPr>
              <a:t> S.p.A. mette a disposizione delle Pubbliche Amministrazioni specifici contratti, </a:t>
            </a:r>
            <a:r>
              <a:rPr lang="it-IT" sz="1800" b="1" u="sng" dirty="0">
                <a:solidFill>
                  <a:srgbClr val="00FDF9"/>
                </a:solidFill>
              </a:rPr>
              <a:t>accordi quadro e servizi di supporto tecnico</a:t>
            </a:r>
            <a:r>
              <a:rPr lang="it-IT" sz="1800" dirty="0"/>
              <a:t>. Per le medesime finalità, la società </a:t>
            </a:r>
            <a:r>
              <a:rPr lang="it-IT" sz="1800" dirty="0" err="1"/>
              <a:t>Consip</a:t>
            </a:r>
            <a:r>
              <a:rPr lang="it-IT" sz="1800" dirty="0"/>
              <a:t> S.p.A. realizza un programma di informazione, formazione e tutoraggio nella gestione delle specifiche procedure di acquisto e di progettualità per l'evoluzione del Sistema Nazionale di e-Procurement e il rafforzamento della capacità amministrativa e tecnica delle Pubbliche Amministrazioni. La società </a:t>
            </a:r>
            <a:r>
              <a:rPr lang="it-IT" sz="1800" dirty="0" err="1"/>
              <a:t>Consip</a:t>
            </a:r>
            <a:r>
              <a:rPr lang="it-IT" sz="1800" dirty="0"/>
              <a:t> S.p.A. si coordina con le centrali di committenza regionali per le attività degli enti territoriali di competenza. </a:t>
            </a:r>
          </a:p>
          <a:p>
            <a:pPr marL="0" indent="0" algn="just">
              <a:lnSpc>
                <a:spcPct val="120000"/>
              </a:lnSpc>
              <a:buNone/>
            </a:pPr>
            <a:r>
              <a:rPr lang="it-IT" sz="1800" dirty="0"/>
              <a:t>2. Le disposizioni del presente articolo trovano applicazione anche per le acquisizioni di beni e servizi informatici e di connettività effettuati dalla Sogei S.p.A., per la realizzazione e implementazione dei servizi delle Pubbliche Amministrazioni affidatarie in ottemperanza a specifiche disposizioni normative o regolamentari, </a:t>
            </a:r>
            <a:r>
              <a:rPr lang="it-IT" sz="1800" dirty="0" err="1"/>
              <a:t>nonchè</a:t>
            </a:r>
            <a:r>
              <a:rPr lang="it-IT" sz="1800" dirty="0"/>
              <a:t> per la realizzazione delle attività di cui all’art. 33-septies del D.L. n. 179/2012, convertito, con modificazioni, dalla Legge n. 221/2012, le cui procedure di affidamento sono poste in essere dalla società Consip S.p.A. ai sensi dell’art. 4, co. 3-ter, del D.L. n. 95/2012, convertito, con modificazioni, dalla Legge n. 135/2012. </a:t>
            </a:r>
          </a:p>
          <a:p>
            <a:pPr marL="0" indent="0" algn="just">
              <a:lnSpc>
                <a:spcPct val="120000"/>
              </a:lnSpc>
              <a:buNone/>
            </a:pPr>
            <a:r>
              <a:rPr lang="it-IT" sz="1800" dirty="0"/>
              <a:t>3. Per realizzare le finalità di cui al presente articolo, il Ministero dell’Economia e delle Finanze stipula con la società </a:t>
            </a:r>
            <a:r>
              <a:rPr lang="it-IT" sz="1800" dirty="0" err="1"/>
              <a:t>Consip</a:t>
            </a:r>
            <a:r>
              <a:rPr lang="it-IT" sz="1800" dirty="0"/>
              <a:t> S.p.A. un apposito disciplinare, nel limite complessivo di spesa di 40 milioni di euro per gli anni dal 2021 al 2026. A tal fine è autorizzata la spesa di 8 milioni per ciascuno degli anni dal 2022 al 2026. Ai relativi oneri si provvede ai sensi dell'articolo 16.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4F7A032-A197-45DD-9C14-C144487103E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60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1072" y="1129824"/>
            <a:ext cx="8141855" cy="5453538"/>
          </a:xfrm>
        </p:spPr>
        <p:txBody>
          <a:bodyPr>
            <a:normAutofit/>
          </a:bodyPr>
          <a:lstStyle/>
          <a:p>
            <a:pPr marL="0" indent="0" algn="just">
              <a:lnSpc>
                <a:spcPct val="110000"/>
              </a:lnSpc>
              <a:buNone/>
            </a:pPr>
            <a:r>
              <a:rPr lang="it-IT" sz="1600" b="1" dirty="0">
                <a:solidFill>
                  <a:srgbClr val="FFFF00"/>
                </a:solidFill>
              </a:rPr>
              <a:t>Art. 52 (Modifiche al D.L. 18 aprile 2019, n. 32 e prime misure di riduzione delle stazioni appaltanti) </a:t>
            </a:r>
            <a:endParaRPr lang="it-IT" sz="1600" dirty="0"/>
          </a:p>
          <a:p>
            <a:pPr marL="0" indent="0" algn="just">
              <a:lnSpc>
                <a:spcPct val="110000"/>
              </a:lnSpc>
              <a:buNone/>
            </a:pPr>
            <a:r>
              <a:rPr lang="it-IT" sz="1600" dirty="0"/>
              <a:t>Al Decreto-Legge 18 aprile 2019, n. 32, convertito, con modificazioni, dalla Legge 14 giugno 2019, n. 55, sono apportate le seguenti modificazioni: </a:t>
            </a:r>
          </a:p>
          <a:p>
            <a:pPr marL="0" indent="0" algn="just">
              <a:lnSpc>
                <a:spcPct val="110000"/>
              </a:lnSpc>
              <a:buNone/>
            </a:pPr>
            <a:r>
              <a:rPr lang="it-IT" sz="1600" b="1" u="sng" dirty="0"/>
              <a:t>a) all'articolo 1: </a:t>
            </a:r>
          </a:p>
          <a:p>
            <a:pPr marL="0" indent="0" algn="just">
              <a:lnSpc>
                <a:spcPct val="110000"/>
              </a:lnSpc>
              <a:buNone/>
            </a:pPr>
            <a:r>
              <a:rPr lang="it-IT" sz="1600" dirty="0"/>
              <a:t>1) al comma 1: </a:t>
            </a:r>
          </a:p>
          <a:p>
            <a:pPr marL="0" indent="0" algn="just">
              <a:lnSpc>
                <a:spcPct val="110000"/>
              </a:lnSpc>
              <a:buNone/>
            </a:pPr>
            <a:r>
              <a:rPr lang="it-IT" sz="1600" dirty="0"/>
              <a:t>1.1 all'alinea, le parole "31 dicembre 2021" sono sostituite dalle seguenti: "30 giugno 2023"; </a:t>
            </a:r>
          </a:p>
          <a:p>
            <a:pPr marL="0" indent="0" algn="just">
              <a:lnSpc>
                <a:spcPct val="110000"/>
              </a:lnSpc>
              <a:buNone/>
            </a:pPr>
            <a:r>
              <a:rPr lang="it-IT" sz="1600" dirty="0"/>
              <a:t>1.2. alla lettera a), </a:t>
            </a:r>
            <a:r>
              <a:rPr lang="it-IT" sz="1600" i="1" dirty="0">
                <a:solidFill>
                  <a:srgbClr val="FFFF00"/>
                </a:solidFill>
              </a:rPr>
              <a:t>(sospensione obbligo per i Comuni non capoluogo di applicare l’art. 37, co. 4, del Codice) </a:t>
            </a:r>
            <a:r>
              <a:rPr lang="it-IT" sz="1600" dirty="0"/>
              <a:t>sono aggiunte, in fine, le seguenti parole ", </a:t>
            </a:r>
            <a:r>
              <a:rPr lang="it-IT" sz="1600" b="1" dirty="0"/>
              <a:t>limitatamente alle procedure non afferenti gli investimenti pubblici finanziati, in tutto o in parte, con le risorse previste dal Regolamento (UE) 2021/240 del Parlamento europeo e del Consiglio del 10 febbraio 2021 e dal Regolamento (UE) 2021/241 del Parlamento europeo e del Consiglio del 12 febbraio 2021, </a:t>
            </a:r>
            <a:r>
              <a:rPr lang="it-IT" sz="1600" b="1" dirty="0" err="1"/>
              <a:t>nonchè</a:t>
            </a:r>
            <a:r>
              <a:rPr lang="it-IT" sz="1600" b="1" dirty="0"/>
              <a:t> dalle risorse del Piano nazionale per gli investimenti complementari di cui all’art. 1 del D.L. 6 maggio 2021, n. 59. </a:t>
            </a:r>
            <a:r>
              <a:rPr lang="it-IT" sz="1600" b="1" dirty="0">
                <a:solidFill>
                  <a:srgbClr val="FFFF00"/>
                </a:solidFill>
              </a:rPr>
              <a:t>Nelle more di una disciplina diretta ad assicurare la riduzione, il rafforzamento e la qualificazione delle stazioni appaltanti</a:t>
            </a:r>
            <a:r>
              <a:rPr lang="it-IT" sz="1600" b="1" dirty="0"/>
              <a:t>, </a:t>
            </a:r>
            <a:r>
              <a:rPr lang="it-IT" sz="1600" b="1" u="sng" dirty="0"/>
              <a:t>per le procedure afferenti alle opere PNRR e PNC,</a:t>
            </a:r>
            <a:r>
              <a:rPr lang="it-IT" sz="1600" b="1" dirty="0"/>
              <a:t> i Comuni non capoluogo di provincia procedono all'acquisizione di forniture, servizi e lavori, oltre che secondo le modalità indicate dal citato art. 37, co. 4, attraverso le Unioni di Comuni, le Province, le Città metropolitane e i Comuni capoluogo di province.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4F7A032-A197-45DD-9C14-C144487103E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183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1072" y="1096350"/>
            <a:ext cx="8141855" cy="5364085"/>
          </a:xfrm>
        </p:spPr>
        <p:txBody>
          <a:bodyPr>
            <a:normAutofit/>
          </a:bodyPr>
          <a:lstStyle/>
          <a:p>
            <a:pPr marL="0" indent="0" algn="just">
              <a:lnSpc>
                <a:spcPct val="120000"/>
              </a:lnSpc>
              <a:buNone/>
            </a:pPr>
            <a:r>
              <a:rPr lang="it-IT" sz="1800" b="1" dirty="0">
                <a:solidFill>
                  <a:schemeClr val="accent2">
                    <a:lumMod val="20000"/>
                    <a:lumOff val="80000"/>
                  </a:schemeClr>
                </a:solidFill>
              </a:rPr>
              <a:t>Comuni non capoluogo di provincia:</a:t>
            </a:r>
          </a:p>
          <a:p>
            <a:pPr algn="just">
              <a:lnSpc>
                <a:spcPct val="120000"/>
              </a:lnSpc>
              <a:buFont typeface="Wingdings" pitchFamily="2" charset="2"/>
              <a:buChar char="Ø"/>
            </a:pPr>
            <a:r>
              <a:rPr lang="it-IT" sz="1800" b="1" dirty="0">
                <a:solidFill>
                  <a:srgbClr val="FFC000"/>
                </a:solidFill>
              </a:rPr>
              <a:t>Contratti </a:t>
            </a:r>
            <a:r>
              <a:rPr lang="it-IT" sz="1800" b="1" u="sng" dirty="0">
                <a:solidFill>
                  <a:srgbClr val="FFC000"/>
                </a:solidFill>
              </a:rPr>
              <a:t>NON PNRR-PNC</a:t>
            </a:r>
            <a:r>
              <a:rPr lang="it-IT" sz="1800" b="1" dirty="0">
                <a:solidFill>
                  <a:srgbClr val="FFC000"/>
                </a:solidFill>
              </a:rPr>
              <a:t>: </a:t>
            </a:r>
            <a:r>
              <a:rPr lang="it-IT" sz="1800" dirty="0">
                <a:solidFill>
                  <a:schemeClr val="accent2">
                    <a:lumMod val="20000"/>
                    <a:lumOff val="80000"/>
                  </a:schemeClr>
                </a:solidFill>
              </a:rPr>
              <a:t>sospensione fino al 30 giugno 2023 dell’obbligo di cui all’art. 37, co. 4, del Codice (CUC, Unioni di comuni, SUA, ecc.)</a:t>
            </a:r>
          </a:p>
          <a:p>
            <a:pPr marL="0" indent="0" algn="just">
              <a:lnSpc>
                <a:spcPct val="120000"/>
              </a:lnSpc>
              <a:buNone/>
            </a:pPr>
            <a:endParaRPr lang="it-IT" sz="1000" b="1" dirty="0">
              <a:solidFill>
                <a:schemeClr val="accent2">
                  <a:lumMod val="20000"/>
                  <a:lumOff val="80000"/>
                </a:schemeClr>
              </a:solidFill>
            </a:endParaRPr>
          </a:p>
          <a:p>
            <a:pPr algn="just">
              <a:buFont typeface="Wingdings" pitchFamily="2" charset="2"/>
              <a:buChar char="Ø"/>
            </a:pPr>
            <a:r>
              <a:rPr lang="it-IT" sz="1800" b="1" u="sng" dirty="0">
                <a:solidFill>
                  <a:srgbClr val="00FDF9"/>
                </a:solidFill>
              </a:rPr>
              <a:t>Contratti PNRR-PNC</a:t>
            </a:r>
            <a:r>
              <a:rPr lang="it-IT" sz="1800" b="1" dirty="0">
                <a:solidFill>
                  <a:schemeClr val="accent2">
                    <a:lumMod val="20000"/>
                    <a:lumOff val="80000"/>
                  </a:schemeClr>
                </a:solidFill>
              </a:rPr>
              <a:t>: </a:t>
            </a:r>
            <a:r>
              <a:rPr lang="it-IT" sz="1800" dirty="0">
                <a:solidFill>
                  <a:schemeClr val="accent2">
                    <a:lumMod val="20000"/>
                    <a:lumOff val="80000"/>
                  </a:schemeClr>
                </a:solidFill>
              </a:rPr>
              <a:t>i Comuni non capoluogo di provincia procedono all'acquisizione di forniture, servizi e lavori, </a:t>
            </a:r>
          </a:p>
          <a:p>
            <a:pPr algn="just">
              <a:buFont typeface="Wingdings" pitchFamily="2" charset="2"/>
              <a:buChar char="v"/>
            </a:pPr>
            <a:r>
              <a:rPr lang="it-IT" sz="1800" b="1" u="sng" dirty="0">
                <a:solidFill>
                  <a:srgbClr val="FFFF00"/>
                </a:solidFill>
              </a:rPr>
              <a:t>oltre che secondo le modalità indicate dal citato art. 37, co. 4</a:t>
            </a:r>
            <a:r>
              <a:rPr lang="it-IT" sz="1800" b="1" dirty="0">
                <a:solidFill>
                  <a:srgbClr val="FFFF00"/>
                </a:solidFill>
              </a:rPr>
              <a:t>, </a:t>
            </a:r>
          </a:p>
          <a:p>
            <a:pPr marL="0" indent="0" algn="just">
              <a:buNone/>
            </a:pPr>
            <a:r>
              <a:rPr lang="it-IT" sz="1800" dirty="0">
                <a:solidFill>
                  <a:schemeClr val="accent2">
                    <a:lumMod val="20000"/>
                    <a:lumOff val="80000"/>
                  </a:schemeClr>
                </a:solidFill>
              </a:rPr>
              <a:t>	a) ricorrendo a una centrale di committenza o a soggetti aggregatori qualificati; </a:t>
            </a:r>
          </a:p>
          <a:p>
            <a:pPr marL="0" indent="0" algn="just">
              <a:buNone/>
            </a:pPr>
            <a:r>
              <a:rPr lang="it-IT" sz="1800" dirty="0">
                <a:solidFill>
                  <a:schemeClr val="accent2">
                    <a:lumMod val="20000"/>
                    <a:lumOff val="80000"/>
                  </a:schemeClr>
                </a:solidFill>
              </a:rPr>
              <a:t>	b) mediante unioni di comuni costituite e qualificate come centrali di 	committenza, ovvero associandosi o consorziandosi in centrali di committenza 	nelle forme previste dall’ordinamento;</a:t>
            </a:r>
          </a:p>
          <a:p>
            <a:pPr marL="0" indent="0" algn="just">
              <a:buNone/>
            </a:pPr>
            <a:r>
              <a:rPr lang="it-IT" sz="1800" dirty="0">
                <a:solidFill>
                  <a:schemeClr val="accent2">
                    <a:lumMod val="20000"/>
                    <a:lumOff val="80000"/>
                  </a:schemeClr>
                </a:solidFill>
              </a:rPr>
              <a:t>	c) ricorrendo alla stazione unica appaltante costituita presso le province, le Città 	metropolitane ovvero gli enti di area vasta ai sensi della Legge 7 aprile 2014, n. 	56.</a:t>
            </a:r>
          </a:p>
          <a:p>
            <a:pPr algn="just">
              <a:buFont typeface="Wingdings" pitchFamily="2" charset="2"/>
              <a:buChar char="v"/>
            </a:pPr>
            <a:r>
              <a:rPr lang="it-IT" sz="1800" b="1" u="sng" dirty="0">
                <a:solidFill>
                  <a:srgbClr val="FFFF00"/>
                </a:solidFill>
              </a:rPr>
              <a:t>attraverso </a:t>
            </a:r>
            <a:r>
              <a:rPr lang="it-IT" sz="1800" b="1" u="sng" dirty="0">
                <a:solidFill>
                  <a:schemeClr val="accent2">
                    <a:lumMod val="20000"/>
                    <a:lumOff val="80000"/>
                  </a:schemeClr>
                </a:solidFill>
              </a:rPr>
              <a:t>le Unioni di Comuni</a:t>
            </a:r>
            <a:r>
              <a:rPr lang="it-IT" sz="1800" b="1" u="sng" dirty="0">
                <a:solidFill>
                  <a:srgbClr val="FFFF00"/>
                </a:solidFill>
              </a:rPr>
              <a:t>, le Province, le Città metropolitane e i Comuni capoluogo di province.</a:t>
            </a:r>
            <a:endParaRPr lang="it-IT" sz="18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4F7A032-A197-45DD-9C14-C144487103E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13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1072" y="1414402"/>
            <a:ext cx="8141855" cy="4757798"/>
          </a:xfrm>
        </p:spPr>
        <p:txBody>
          <a:bodyPr>
            <a:normAutofit/>
          </a:bodyPr>
          <a:lstStyle/>
          <a:p>
            <a:pPr marL="0" indent="0" algn="just">
              <a:lnSpc>
                <a:spcPct val="120000"/>
              </a:lnSpc>
              <a:buNone/>
            </a:pPr>
            <a:r>
              <a:rPr lang="it-IT" sz="2000" b="1" dirty="0">
                <a:solidFill>
                  <a:schemeClr val="accent2">
                    <a:lumMod val="20000"/>
                    <a:lumOff val="80000"/>
                  </a:schemeClr>
                </a:solidFill>
              </a:rPr>
              <a:t>Strumenti di supporto per le stazioni appaltanti: possono avvalersi </a:t>
            </a:r>
          </a:p>
          <a:p>
            <a:pPr marL="0" indent="0" algn="just">
              <a:lnSpc>
                <a:spcPct val="120000"/>
              </a:lnSpc>
              <a:buNone/>
            </a:pPr>
            <a:endParaRPr lang="it-IT" sz="900" b="1" dirty="0">
              <a:solidFill>
                <a:srgbClr val="FFFF00"/>
              </a:solidFill>
            </a:endParaRPr>
          </a:p>
          <a:p>
            <a:pPr algn="just">
              <a:buFont typeface="Wingdings" pitchFamily="2" charset="2"/>
              <a:buChar char="Ø"/>
            </a:pPr>
            <a:r>
              <a:rPr lang="it-IT" sz="1800" b="1" u="sng" dirty="0">
                <a:solidFill>
                  <a:srgbClr val="00FDF9"/>
                </a:solidFill>
              </a:rPr>
              <a:t>di soggetti attuatori esterni</a:t>
            </a:r>
            <a:r>
              <a:rPr lang="it-IT" sz="1800" b="1" dirty="0">
                <a:solidFill>
                  <a:srgbClr val="00FDF9"/>
                </a:solidFill>
              </a:rPr>
              <a:t> </a:t>
            </a:r>
            <a:r>
              <a:rPr lang="it-IT" sz="1800" dirty="0"/>
              <a:t>individuati nel PNRR, ovvero con le modalità previste dalla normativa nazionale ed europea vigente. </a:t>
            </a:r>
          </a:p>
          <a:p>
            <a:pPr marL="0" indent="0" algn="just">
              <a:buNone/>
            </a:pPr>
            <a:endParaRPr lang="it-IT" sz="1800" dirty="0"/>
          </a:p>
          <a:p>
            <a:pPr algn="just">
              <a:buFont typeface="Wingdings" pitchFamily="2" charset="2"/>
              <a:buChar char="Ø"/>
            </a:pPr>
            <a:r>
              <a:rPr lang="it-IT" sz="1800" b="1" u="sng" dirty="0">
                <a:solidFill>
                  <a:srgbClr val="FFFF00"/>
                </a:solidFill>
              </a:rPr>
              <a:t>del supporto tecnico-operativo assicurato per il PNRR da società a prevalente partecipazione pubblica</a:t>
            </a:r>
            <a:r>
              <a:rPr lang="it-IT" sz="1800" b="1" dirty="0">
                <a:solidFill>
                  <a:srgbClr val="FFFF00"/>
                </a:solidFill>
              </a:rPr>
              <a:t>, </a:t>
            </a:r>
            <a:r>
              <a:rPr lang="it-IT" sz="1800" dirty="0">
                <a:solidFill>
                  <a:schemeClr val="accent2">
                    <a:lumMod val="20000"/>
                    <a:lumOff val="80000"/>
                  </a:schemeClr>
                </a:solidFill>
              </a:rPr>
              <a:t>rispettivamente, statale, regionale e locale e da Enti vigilati. </a:t>
            </a:r>
          </a:p>
          <a:p>
            <a:pPr marL="0" indent="0" algn="just">
              <a:buNone/>
            </a:pPr>
            <a:endParaRPr lang="it-IT" sz="1800" dirty="0">
              <a:solidFill>
                <a:schemeClr val="accent2">
                  <a:lumMod val="20000"/>
                  <a:lumOff val="80000"/>
                </a:schemeClr>
              </a:solidFill>
            </a:endParaRPr>
          </a:p>
          <a:p>
            <a:pPr algn="just">
              <a:buFont typeface="Wingdings" pitchFamily="2" charset="2"/>
              <a:buChar char="Ø"/>
            </a:pPr>
            <a:r>
              <a:rPr lang="it-IT" sz="1800" b="1" u="sng" dirty="0">
                <a:solidFill>
                  <a:srgbClr val="FFC000"/>
                </a:solidFill>
              </a:rPr>
              <a:t>del supporto tecnico-operativo di società in </a:t>
            </a:r>
            <a:r>
              <a:rPr lang="it-IT" sz="1800" b="1" u="sng" dirty="0" err="1">
                <a:solidFill>
                  <a:srgbClr val="FFC000"/>
                </a:solidFill>
              </a:rPr>
              <a:t>house</a:t>
            </a:r>
            <a:r>
              <a:rPr lang="it-IT" sz="1800" b="1" u="sng" dirty="0">
                <a:solidFill>
                  <a:srgbClr val="FFC000"/>
                </a:solidFill>
              </a:rPr>
              <a:t> qualificate</a:t>
            </a:r>
            <a:r>
              <a:rPr lang="it-IT" sz="1800" b="1" dirty="0">
                <a:solidFill>
                  <a:srgbClr val="FFFF00"/>
                </a:solidFill>
              </a:rPr>
              <a:t> </a:t>
            </a:r>
            <a:r>
              <a:rPr lang="it-IT" sz="1800" dirty="0"/>
              <a:t>ai sensi dell'articolo 38 del Decreto Legislativo 18 aprile 2016, n. 50 </a:t>
            </a:r>
          </a:p>
          <a:p>
            <a:pPr marL="0" indent="0" algn="just">
              <a:buNone/>
            </a:pPr>
            <a:endParaRPr lang="it-IT" sz="1800" dirty="0"/>
          </a:p>
          <a:p>
            <a:pPr algn="just">
              <a:buFont typeface="Wingdings" pitchFamily="2" charset="2"/>
              <a:buChar char="Ø"/>
            </a:pPr>
            <a:r>
              <a:rPr lang="it-IT" sz="1800" b="1" u="sng" dirty="0">
                <a:solidFill>
                  <a:srgbClr val="CBFDB5"/>
                </a:solidFill>
              </a:rPr>
              <a:t>di contratti, accordi quadro e servizi di supporto tecnico messi a disposizione da Consip </a:t>
            </a:r>
            <a:r>
              <a:rPr lang="it-IT" sz="1800" b="1" u="sng" dirty="0" err="1">
                <a:solidFill>
                  <a:srgbClr val="CBFDB5"/>
                </a:solidFill>
              </a:rPr>
              <a:t>SpA</a:t>
            </a:r>
            <a:endParaRPr lang="it-IT" sz="18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4F7A032-A197-45DD-9C14-C144487103E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12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5B2F79-658D-724A-9856-B00D91A2D99B}"/>
              </a:ext>
            </a:extLst>
          </p:cNvPr>
          <p:cNvSpPr>
            <a:spLocks noGrp="1"/>
          </p:cNvSpPr>
          <p:nvPr>
            <p:ph idx="1"/>
          </p:nvPr>
        </p:nvSpPr>
        <p:spPr>
          <a:xfrm>
            <a:off x="457200" y="1719469"/>
            <a:ext cx="8229600" cy="2763078"/>
          </a:xfrm>
        </p:spPr>
        <p:txBody>
          <a:bodyPr/>
          <a:lstStyle/>
          <a:p>
            <a:endParaRPr lang="it-IT" dirty="0"/>
          </a:p>
          <a:p>
            <a:endParaRPr lang="it-IT" dirty="0"/>
          </a:p>
          <a:p>
            <a:pPr marL="0" indent="0" algn="ctr">
              <a:buNone/>
            </a:pPr>
            <a:r>
              <a:rPr lang="it-IT" b="1" dirty="0"/>
              <a:t>Pari opportunità e inclusione lavorativa </a:t>
            </a:r>
          </a:p>
          <a:p>
            <a:pPr marL="0" indent="0" algn="ctr">
              <a:buNone/>
            </a:pPr>
            <a:r>
              <a:rPr lang="it-IT" b="1" dirty="0"/>
              <a:t>nei contratti PNRR-PNC</a:t>
            </a:r>
          </a:p>
        </p:txBody>
      </p:sp>
    </p:spTree>
    <p:extLst>
      <p:ext uri="{BB962C8B-B14F-4D97-AF65-F5344CB8AC3E}">
        <p14:creationId xmlns:p14="http://schemas.microsoft.com/office/powerpoint/2010/main" val="195812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457198" y="1378671"/>
            <a:ext cx="8229600" cy="4564929"/>
          </a:xfrm>
          <a:prstGeom prst="rect">
            <a:avLst/>
          </a:prstGeom>
        </p:spPr>
        <p:txBody>
          <a:bodyPr>
            <a:noAutofit/>
          </a:bodyPr>
          <a:lstStyle/>
          <a:p>
            <a:pPr algn="just">
              <a:spcBef>
                <a:spcPts val="0"/>
              </a:spcBef>
            </a:pPr>
            <a:r>
              <a:rPr lang="it-IT" sz="1800" b="1" dirty="0">
                <a:solidFill>
                  <a:srgbClr val="FFFF00"/>
                </a:solidFill>
              </a:rPr>
              <a:t>Decreto-Legge 31 maggio 2021, n. 77</a:t>
            </a:r>
          </a:p>
          <a:p>
            <a:pPr algn="just">
              <a:spcBef>
                <a:spcPts val="0"/>
              </a:spcBef>
            </a:pPr>
            <a:r>
              <a:rPr lang="it-IT" sz="1800" b="1" i="1" dirty="0">
                <a:solidFill>
                  <a:schemeClr val="accent2">
                    <a:lumMod val="20000"/>
                    <a:lumOff val="80000"/>
                  </a:schemeClr>
                </a:solidFill>
              </a:rPr>
              <a:t>Governance del Piano nazionale di rilancio e resilienza e prime misure di rafforzamento delle strutture amministrative e di accelerazione e snellimento delle procedure</a:t>
            </a:r>
          </a:p>
          <a:p>
            <a:pPr algn="l">
              <a:spcBef>
                <a:spcPts val="0"/>
              </a:spcBef>
            </a:pPr>
            <a:endParaRPr lang="it-IT" sz="2000" dirty="0">
              <a:solidFill>
                <a:schemeClr val="accent2">
                  <a:lumMod val="20000"/>
                  <a:lumOff val="80000"/>
                </a:schemeClr>
              </a:solidFill>
            </a:endParaRPr>
          </a:p>
          <a:p>
            <a:pPr marL="285750" indent="-285750" algn="l">
              <a:spcBef>
                <a:spcPts val="0"/>
              </a:spcBef>
              <a:buFont typeface="Wingdings" pitchFamily="2" charset="2"/>
              <a:buChar char="Ø"/>
            </a:pPr>
            <a:r>
              <a:rPr lang="it-IT" sz="1800" dirty="0">
                <a:solidFill>
                  <a:schemeClr val="accent2">
                    <a:lumMod val="20000"/>
                    <a:lumOff val="80000"/>
                  </a:schemeClr>
                </a:solidFill>
              </a:rPr>
              <a:t>Pubblicato nella GURI del 31 maggio 2021</a:t>
            </a:r>
            <a:endParaRPr lang="it-IT" sz="2000" dirty="0">
              <a:solidFill>
                <a:schemeClr val="accent2">
                  <a:lumMod val="20000"/>
                  <a:lumOff val="80000"/>
                </a:schemeClr>
              </a:solidFill>
            </a:endParaRPr>
          </a:p>
          <a:p>
            <a:pPr marL="285750" indent="-285750" algn="l">
              <a:spcBef>
                <a:spcPts val="0"/>
              </a:spcBef>
              <a:buFont typeface="Wingdings" pitchFamily="2" charset="2"/>
              <a:buChar char="Ø"/>
            </a:pPr>
            <a:r>
              <a:rPr lang="it-IT" sz="1800" b="1" u="sng" dirty="0">
                <a:solidFill>
                  <a:schemeClr val="accent2">
                    <a:lumMod val="20000"/>
                    <a:lumOff val="80000"/>
                  </a:schemeClr>
                </a:solidFill>
              </a:rPr>
              <a:t>Entrata in vigore (art. 67): 1° giugno 2021</a:t>
            </a:r>
          </a:p>
          <a:p>
            <a:pPr marL="285750" indent="-285750" algn="l">
              <a:spcBef>
                <a:spcPts val="0"/>
              </a:spcBef>
              <a:buFont typeface="Wingdings" pitchFamily="2" charset="2"/>
              <a:buChar char="Ø"/>
            </a:pPr>
            <a:endParaRPr lang="it-IT" sz="1800" b="1" u="sng" dirty="0">
              <a:solidFill>
                <a:schemeClr val="accent2">
                  <a:lumMod val="20000"/>
                  <a:lumOff val="80000"/>
                </a:schemeClr>
              </a:solidFill>
            </a:endParaRPr>
          </a:p>
          <a:p>
            <a:pPr marL="285750" indent="-285750" algn="l">
              <a:spcBef>
                <a:spcPts val="0"/>
              </a:spcBef>
              <a:buFont typeface="Wingdings" pitchFamily="2" charset="2"/>
              <a:buChar char="Ø"/>
            </a:pPr>
            <a:endParaRPr lang="it-IT" sz="1800" b="1" dirty="0">
              <a:solidFill>
                <a:srgbClr val="FFFF00"/>
              </a:solidFill>
            </a:endParaRPr>
          </a:p>
          <a:p>
            <a:pPr marL="285750" indent="-285750" algn="l">
              <a:spcBef>
                <a:spcPts val="0"/>
              </a:spcBef>
              <a:buFont typeface="Wingdings" pitchFamily="2" charset="2"/>
              <a:buChar char="Ø"/>
            </a:pPr>
            <a:r>
              <a:rPr lang="it-IT" sz="1800" b="1" dirty="0">
                <a:solidFill>
                  <a:srgbClr val="FFFF00"/>
                </a:solidFill>
              </a:rPr>
              <a:t>Proroga regime transitorio dal 31.12.2021 al 30.6.2023 </a:t>
            </a:r>
          </a:p>
          <a:p>
            <a:pPr marL="285750" indent="-285750" algn="l">
              <a:spcBef>
                <a:spcPts val="0"/>
              </a:spcBef>
              <a:buFont typeface="Wingdings" pitchFamily="2" charset="2"/>
              <a:buChar char="Ø"/>
            </a:pPr>
            <a:r>
              <a:rPr lang="it-IT" sz="1800" b="1" dirty="0">
                <a:solidFill>
                  <a:srgbClr val="FFFF00"/>
                </a:solidFill>
              </a:rPr>
              <a:t>Affidamento diretto servizi e forniture infra 139.000 euro </a:t>
            </a:r>
          </a:p>
          <a:p>
            <a:pPr marL="285750" indent="-285750" algn="l">
              <a:spcBef>
                <a:spcPts val="0"/>
              </a:spcBef>
              <a:buFont typeface="Wingdings" pitchFamily="2" charset="2"/>
              <a:buChar char="Ø"/>
            </a:pPr>
            <a:r>
              <a:rPr lang="it-IT" sz="1800" b="1" dirty="0">
                <a:solidFill>
                  <a:srgbClr val="FFFF00"/>
                </a:solidFill>
              </a:rPr>
              <a:t>Procedura negoziata: modifica fasce di importo e numero operatori da consultare per l’affidamento di lavori  </a:t>
            </a:r>
          </a:p>
          <a:p>
            <a:pPr marL="285750" indent="-285750" algn="l">
              <a:spcBef>
                <a:spcPts val="0"/>
              </a:spcBef>
              <a:buFont typeface="Wingdings" pitchFamily="2" charset="2"/>
              <a:buChar char="Ø"/>
            </a:pPr>
            <a:r>
              <a:rPr lang="it-IT" sz="1800" b="1" dirty="0">
                <a:solidFill>
                  <a:srgbClr val="FFFF00"/>
                </a:solidFill>
              </a:rPr>
              <a:t>Subappalto: limite generale 50% fino al 31.10.2021; liberalizzazione dal 1.11.2021</a:t>
            </a:r>
          </a:p>
          <a:p>
            <a:pPr marL="285750" indent="-285750" algn="l">
              <a:spcBef>
                <a:spcPts val="0"/>
              </a:spcBef>
              <a:buFont typeface="Wingdings" pitchFamily="2" charset="2"/>
              <a:buChar char="Ø"/>
            </a:pPr>
            <a:r>
              <a:rPr lang="it-IT" sz="1800" b="1" u="sng" dirty="0">
                <a:solidFill>
                  <a:srgbClr val="00FFF9"/>
                </a:solidFill>
              </a:rPr>
              <a:t>Norme speciali per i contratti PNRR-PNC</a:t>
            </a:r>
          </a:p>
          <a:p>
            <a:pPr marL="285750" indent="-285750" algn="l">
              <a:spcBef>
                <a:spcPts val="0"/>
              </a:spcBef>
              <a:buFont typeface="Wingdings" pitchFamily="2" charset="2"/>
              <a:buChar char="Ø"/>
            </a:pPr>
            <a:r>
              <a:rPr lang="it-IT" sz="1800" b="1" dirty="0">
                <a:solidFill>
                  <a:srgbClr val="FFFF00"/>
                </a:solidFill>
              </a:rPr>
              <a:t>Modifiche al Codice dei contratti pubblici </a:t>
            </a:r>
          </a:p>
          <a:p>
            <a:pPr algn="l">
              <a:spcBef>
                <a:spcPts val="0"/>
              </a:spcBef>
            </a:pPr>
            <a:endParaRPr lang="it-IT" sz="1600" dirty="0">
              <a:solidFill>
                <a:schemeClr val="accent2">
                  <a:lumMod val="20000"/>
                  <a:lumOff val="80000"/>
                </a:schemeClr>
              </a:solidFill>
            </a:endParaRPr>
          </a:p>
          <a:p>
            <a:pPr algn="l">
              <a:spcBef>
                <a:spcPts val="0"/>
              </a:spcBef>
            </a:pPr>
            <a:endParaRPr lang="it-IT" sz="1600" dirty="0">
              <a:solidFill>
                <a:schemeClr val="accent2">
                  <a:lumMod val="20000"/>
                  <a:lumOff val="80000"/>
                </a:schemeClr>
              </a:solidFill>
            </a:endParaRPr>
          </a:p>
        </p:txBody>
      </p:sp>
    </p:spTree>
    <p:extLst>
      <p:ext uri="{BB962C8B-B14F-4D97-AF65-F5344CB8AC3E}">
        <p14:creationId xmlns:p14="http://schemas.microsoft.com/office/powerpoint/2010/main" val="3956394668"/>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30">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animBg="1"/>
      <p:bldP spid="130" grpId="2"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580816"/>
            <a:ext cx="8229600" cy="3517959"/>
          </a:xfrm>
        </p:spPr>
        <p:txBody>
          <a:bodyPr>
            <a:normAutofit/>
          </a:bodyPr>
          <a:lstStyle/>
          <a:p>
            <a:pPr marL="0" indent="0" algn="just">
              <a:buNone/>
            </a:pPr>
            <a:r>
              <a:rPr lang="it-IT" sz="1800" b="1" dirty="0">
                <a:solidFill>
                  <a:srgbClr val="FFFF00"/>
                </a:solidFill>
              </a:rPr>
              <a:t>Art. 47 D.L. n. 77/2021 (Pari opportunità e </a:t>
            </a:r>
            <a:r>
              <a:rPr lang="it-IT" sz="1800" b="1" dirty="0">
                <a:solidFill>
                  <a:srgbClr val="00FDF9"/>
                </a:solidFill>
              </a:rPr>
              <a:t>inclusione lavorativa </a:t>
            </a:r>
            <a:r>
              <a:rPr lang="it-IT" sz="1800" b="1" dirty="0">
                <a:solidFill>
                  <a:srgbClr val="FFFF00"/>
                </a:solidFill>
              </a:rPr>
              <a:t>nei contratti pubblici, nel PNRR e nel PNC)</a:t>
            </a:r>
          </a:p>
          <a:p>
            <a:pPr marL="0" indent="0" algn="just">
              <a:buNone/>
            </a:pPr>
            <a:endParaRPr lang="it-IT" sz="400" b="1" dirty="0">
              <a:solidFill>
                <a:srgbClr val="FFFF00"/>
              </a:solidFill>
            </a:endParaRPr>
          </a:p>
          <a:p>
            <a:pPr marL="0" indent="0" algn="just">
              <a:buNone/>
            </a:pPr>
            <a:r>
              <a:rPr lang="it-IT" sz="1800" dirty="0"/>
              <a:t>1. Per perseguire le finalità relative alle pari opportunità, generazionali e di genere, </a:t>
            </a:r>
            <a:r>
              <a:rPr lang="it-IT" sz="1800" b="1" dirty="0">
                <a:solidFill>
                  <a:srgbClr val="00FDF9"/>
                </a:solidFill>
              </a:rPr>
              <a:t>e per promuovere l'inclusione lavorativa delle persone disabili,</a:t>
            </a:r>
            <a:r>
              <a:rPr lang="it-IT" sz="1800" dirty="0"/>
              <a:t> </a:t>
            </a:r>
            <a:r>
              <a:rPr lang="it-IT" sz="1800" b="1" u="sng" dirty="0">
                <a:solidFill>
                  <a:schemeClr val="accent2">
                    <a:lumMod val="20000"/>
                    <a:lumOff val="80000"/>
                  </a:schemeClr>
                </a:solidFill>
              </a:rPr>
              <a:t>in relazione alle procedure afferenti agli investimenti pubblici finanziati</a:t>
            </a:r>
            <a:r>
              <a:rPr lang="it-IT" sz="1800" dirty="0">
                <a:solidFill>
                  <a:schemeClr val="accent2">
                    <a:lumMod val="20000"/>
                    <a:lumOff val="80000"/>
                  </a:schemeClr>
                </a:solidFill>
              </a:rPr>
              <a:t>, in tutto o in parte, con le risorse previste dal Regolamento (UE) 2021/240 del Parlamento europeo e del Consiglio del 10 febbraio 2021 e dal Regolamento (UE) 2021/241 del Parlamento europeo e del Consiglio del 12 febbraio 2021, nonché dal PNC, </a:t>
            </a:r>
            <a:r>
              <a:rPr lang="it-IT" sz="1800" b="1" u="sng" dirty="0"/>
              <a:t>si applicano le disposizioni seguenti. </a:t>
            </a:r>
          </a:p>
          <a:p>
            <a:pPr marL="0" indent="0" algn="just">
              <a:buNone/>
            </a:pPr>
            <a:endParaRPr lang="it-IT" sz="1100" dirty="0"/>
          </a:p>
          <a:p>
            <a:pPr algn="just">
              <a:buFont typeface="Wingdings" pitchFamily="2" charset="2"/>
              <a:buChar char="Ø"/>
            </a:pPr>
            <a:r>
              <a:rPr lang="it-IT" sz="1800" b="1" i="1" dirty="0">
                <a:solidFill>
                  <a:srgbClr val="FFFF00"/>
                </a:solidFill>
              </a:rPr>
              <a:t>La norma si applica solo ai contratti PNRR e PNC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96CBF45-9E1C-4D2F-A9FB-0BDD0CD16BC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31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530829"/>
            <a:ext cx="8229600" cy="4551919"/>
          </a:xfrm>
        </p:spPr>
        <p:txBody>
          <a:bodyPr>
            <a:normAutofit/>
          </a:bodyPr>
          <a:lstStyle/>
          <a:p>
            <a:pPr algn="just"/>
            <a:r>
              <a:rPr lang="it-IT" sz="1800" dirty="0"/>
              <a:t>I contratti pubblici sono divenuti uno strumento prezioso per l’attuazione delle </a:t>
            </a:r>
            <a:r>
              <a:rPr lang="it-IT" sz="1800" dirty="0">
                <a:solidFill>
                  <a:srgbClr val="FFFF00"/>
                </a:solidFill>
              </a:rPr>
              <a:t>politiche di inclusione sociale </a:t>
            </a:r>
            <a:r>
              <a:rPr lang="it-IT" sz="1800" dirty="0"/>
              <a:t>già nella Strategia Europa 2020, finalizzata ad armonizzare le esigenze di crescita e di occupazione. In particolare, l’art. 70 della Direttiva 2014/24/UE e l’art. 87 della Direttiva 2014/25/UE hanno esteso la possibilità di introdurre “condizioni particolari” legate a esigenze sociali e occupazionali.</a:t>
            </a:r>
          </a:p>
          <a:p>
            <a:pPr marL="0" indent="0" algn="just">
              <a:buNone/>
            </a:pPr>
            <a:endParaRPr lang="it-IT" sz="1000" dirty="0"/>
          </a:p>
          <a:p>
            <a:pPr algn="just"/>
            <a:r>
              <a:rPr lang="it-IT" sz="1800" dirty="0"/>
              <a:t>Il Considerando 98 della Direttiva 2014/24/UE in termini più espliciti ha toccato il tema della parità di genere chiarendo che: “</a:t>
            </a:r>
            <a:r>
              <a:rPr lang="it-IT" sz="1800" i="1" dirty="0"/>
              <a:t>le condizioni di esecuzione dell’appalto potrebbero anche essere intese a favorire l’attuazione di misure volte a promuovere l’uguaglianza tra uomini e donne nel lavoro, una maggiore partecipazione delle donne al mercato del lavoro e la conciliazione fra lavoro e vita privata</a:t>
            </a:r>
            <a:r>
              <a:rPr lang="it-IT" sz="1800" dirty="0"/>
              <a:t>”.</a:t>
            </a:r>
          </a:p>
          <a:p>
            <a:pPr marL="0" indent="0" algn="just">
              <a:buNone/>
            </a:pPr>
            <a:endParaRPr lang="it-IT" sz="1000" dirty="0"/>
          </a:p>
          <a:p>
            <a:pPr algn="just"/>
            <a:r>
              <a:rPr lang="it-IT" sz="1800" dirty="0"/>
              <a:t>La formulazione della norma non distingue tra sopra e sotto soglia: l’art. 47 del D.L. n. 77/2021 </a:t>
            </a:r>
            <a:r>
              <a:rPr lang="it-IT" sz="1800" u="sng" dirty="0"/>
              <a:t>si applica anche alle procedure </a:t>
            </a:r>
            <a:r>
              <a:rPr lang="it-IT" sz="1800" u="sng" dirty="0" err="1"/>
              <a:t>infracomunitarie</a:t>
            </a:r>
            <a:r>
              <a:rPr lang="it-IT" sz="1800" u="sng" dirty="0"/>
              <a:t>.</a:t>
            </a:r>
            <a:endParaRPr lang="it-IT" sz="12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96CBF45-9E1C-4D2F-A9FB-0BDD0CD16BC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43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391682"/>
            <a:ext cx="8229600" cy="4303440"/>
          </a:xfrm>
        </p:spPr>
        <p:txBody>
          <a:bodyPr>
            <a:normAutofit/>
          </a:bodyPr>
          <a:lstStyle/>
          <a:p>
            <a:pPr algn="just">
              <a:buFont typeface="Wingdings" pitchFamily="2" charset="2"/>
              <a:buChar char="Ø"/>
            </a:pPr>
            <a:r>
              <a:rPr lang="it-IT" sz="1800" dirty="0"/>
              <a:t>Con il soddisfacimento di uno specifico </a:t>
            </a:r>
            <a:r>
              <a:rPr lang="it-IT" sz="1800" b="1" u="sng" dirty="0"/>
              <a:t>onere motivazionale</a:t>
            </a:r>
            <a:r>
              <a:rPr lang="it-IT" sz="1800" b="1" dirty="0"/>
              <a:t> </a:t>
            </a:r>
            <a:r>
              <a:rPr lang="it-IT" sz="1800" dirty="0"/>
              <a:t>le Amministrazioni possono </a:t>
            </a:r>
            <a:r>
              <a:rPr lang="it-IT" sz="1800" b="1" u="sng" dirty="0"/>
              <a:t>esonerare</a:t>
            </a:r>
            <a:r>
              <a:rPr lang="it-IT" sz="1800" dirty="0"/>
              <a:t> le imprese anche dall’obbligo più stringente imposto dall’art. 47 citato, vale a dire: quello di </a:t>
            </a:r>
            <a:r>
              <a:rPr lang="it-IT" sz="1800" dirty="0">
                <a:solidFill>
                  <a:srgbClr val="FFFF00"/>
                </a:solidFill>
              </a:rPr>
              <a:t>assumere l’impegno a riservare alle donne e ai giovani (con meno di trentasei anni) una quota almeno pari al 30% delle nuove assunzioni occorrenti per l’esecuzione della commessa </a:t>
            </a:r>
            <a:r>
              <a:rPr lang="it-IT" sz="1800" dirty="0"/>
              <a:t>(o per la realizzazione delle attività correlate).</a:t>
            </a:r>
          </a:p>
          <a:p>
            <a:pPr algn="just">
              <a:buFont typeface="Wingdings" pitchFamily="2" charset="2"/>
              <a:buChar char="Ø"/>
            </a:pPr>
            <a:endParaRPr lang="it-IT" sz="1800" dirty="0"/>
          </a:p>
          <a:p>
            <a:pPr algn="just">
              <a:buFont typeface="Wingdings" pitchFamily="2" charset="2"/>
              <a:buChar char="Ø"/>
            </a:pPr>
            <a:r>
              <a:rPr lang="it-IT" sz="1800" dirty="0"/>
              <a:t>Art. 47, comma 7: «Le stazioni appaltanti possono </a:t>
            </a:r>
            <a:r>
              <a:rPr lang="it-IT" sz="1800" b="1" u="sng" dirty="0"/>
              <a:t>escludere l'inserimento</a:t>
            </a:r>
            <a:r>
              <a:rPr lang="it-IT" sz="1800" b="1" dirty="0"/>
              <a:t> </a:t>
            </a:r>
            <a:r>
              <a:rPr lang="it-IT" sz="1800" dirty="0"/>
              <a:t>nei bandi di gara, negli avvisi e negli inviti dei </a:t>
            </a:r>
            <a:r>
              <a:rPr lang="it-IT" sz="1800" b="1" u="sng" dirty="0"/>
              <a:t>requisiti di partecipazione </a:t>
            </a:r>
            <a:r>
              <a:rPr lang="it-IT" sz="1800" dirty="0"/>
              <a:t>di cui al comma 4, </a:t>
            </a:r>
            <a:r>
              <a:rPr lang="it-IT" sz="1800" b="1" u="sng" dirty="0"/>
              <a:t>o stabilire una quota inferiore</a:t>
            </a:r>
            <a:r>
              <a:rPr lang="it-IT" sz="1800" dirty="0"/>
              <a:t>, </a:t>
            </a:r>
            <a:r>
              <a:rPr lang="it-IT" sz="1800" b="1" dirty="0">
                <a:solidFill>
                  <a:srgbClr val="FFFF00"/>
                </a:solidFill>
              </a:rPr>
              <a:t>dandone adeguata e specifica motivazione</a:t>
            </a:r>
            <a:r>
              <a:rPr lang="it-IT" sz="1800" dirty="0"/>
              <a:t>, qualora l'oggetto del contratto, la tipologia o la natura del progetto o altri elementi puntualmente indicati ne rendano l'inserimento impossibile o contrastante con obiettivi di universalità e socialità, di efficienza, di economicità e di qualità del servizio </a:t>
            </a:r>
            <a:r>
              <a:rPr lang="it-IT" sz="1800" dirty="0" err="1"/>
              <a:t>nonchè</a:t>
            </a:r>
            <a:r>
              <a:rPr lang="it-IT" sz="1800" dirty="0"/>
              <a:t> di ottimale impiego delle risorse pubbliche»</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96CBF45-9E1C-4D2F-A9FB-0BDD0CD16BC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040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530830"/>
            <a:ext cx="8229600" cy="2892084"/>
          </a:xfrm>
        </p:spPr>
        <p:txBody>
          <a:bodyPr>
            <a:normAutofit/>
          </a:bodyPr>
          <a:lstStyle/>
          <a:p>
            <a:pPr algn="just">
              <a:buFont typeface="Wingdings" pitchFamily="2" charset="2"/>
              <a:buChar char="Ø"/>
            </a:pPr>
            <a:r>
              <a:rPr lang="it-IT" sz="1800" dirty="0"/>
              <a:t>Le stazioni appaltanti sono espressamente abilitate a inserire ulteriori </a:t>
            </a:r>
            <a:r>
              <a:rPr lang="it-IT" sz="1800" b="1" u="sng" dirty="0"/>
              <a:t>misure premiali,</a:t>
            </a:r>
            <a:r>
              <a:rPr lang="it-IT" sz="1800" dirty="0"/>
              <a:t> in termini di punteggio aggiuntivo da assegnare in sede di aggiudicazione con il criterio dell’offerta economicamente più vantaggiosa, con riguardo a una serie di parametri “</a:t>
            </a:r>
            <a:r>
              <a:rPr lang="it-IT" sz="1800" i="1" dirty="0" err="1"/>
              <a:t>socially</a:t>
            </a:r>
            <a:r>
              <a:rPr lang="it-IT" sz="1800" i="1" dirty="0"/>
              <a:t> </a:t>
            </a:r>
            <a:r>
              <a:rPr lang="it-IT" sz="1800" i="1" dirty="0" err="1"/>
              <a:t>oriented</a:t>
            </a:r>
            <a:r>
              <a:rPr lang="it-IT" sz="1800" dirty="0"/>
              <a:t>”. </a:t>
            </a:r>
          </a:p>
          <a:p>
            <a:pPr algn="just">
              <a:buFont typeface="Wingdings" pitchFamily="2" charset="2"/>
              <a:buChar char="Ø"/>
            </a:pPr>
            <a:endParaRPr lang="it-IT" sz="1800" dirty="0"/>
          </a:p>
          <a:p>
            <a:pPr algn="just">
              <a:buFont typeface="Wingdings" pitchFamily="2" charset="2"/>
              <a:buChar char="Ø"/>
            </a:pPr>
            <a:r>
              <a:rPr lang="it-IT" sz="1800" dirty="0"/>
              <a:t>A fronte di un’ampia flessibilità nella definizione delle clausole e delle misure da adottare si fissano, viceversa, degli </a:t>
            </a:r>
            <a:r>
              <a:rPr lang="it-IT" sz="1800" b="1" u="sng" dirty="0">
                <a:solidFill>
                  <a:srgbClr val="FFFF00"/>
                </a:solidFill>
              </a:rPr>
              <a:t>obblighi informativi a carico degli operatori economici</a:t>
            </a:r>
            <a:r>
              <a:rPr lang="it-IT" sz="1800" b="1" dirty="0">
                <a:solidFill>
                  <a:srgbClr val="FFFF00"/>
                </a:solidFill>
              </a:rPr>
              <a:t> </a:t>
            </a:r>
            <a:r>
              <a:rPr lang="it-IT" sz="1800" dirty="0">
                <a:solidFill>
                  <a:schemeClr val="accent2">
                    <a:lumMod val="20000"/>
                    <a:lumOff val="80000"/>
                  </a:schemeClr>
                </a:solidFill>
              </a:rPr>
              <a:t>stringenti, con nuovi oneri amministrativi sanzionati con misure di dubbia proporzionalità.</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96CBF45-9E1C-4D2F-A9FB-0BDD0CD16BC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424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496282"/>
            <a:ext cx="8229599" cy="4347927"/>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endParaRPr lang="it-IT" sz="900" b="1" dirty="0">
              <a:solidFill>
                <a:srgbClr val="FFFF00"/>
              </a:solidFill>
            </a:endParaRPr>
          </a:p>
          <a:p>
            <a:pPr marL="0" indent="0" algn="just">
              <a:buNone/>
            </a:pPr>
            <a:r>
              <a:rPr lang="it-IT" sz="1800" dirty="0"/>
              <a:t>2. Gli </a:t>
            </a:r>
            <a:r>
              <a:rPr lang="it-IT" sz="1800" b="1" u="sng" dirty="0">
                <a:solidFill>
                  <a:srgbClr val="FFC000"/>
                </a:solidFill>
              </a:rPr>
              <a:t>operatori economici tenuti alla redazione del rapporto sulla situazione del personale</a:t>
            </a:r>
            <a:r>
              <a:rPr lang="it-IT" sz="1800" dirty="0">
                <a:solidFill>
                  <a:srgbClr val="FFC000"/>
                </a:solidFill>
              </a:rPr>
              <a:t>, </a:t>
            </a:r>
            <a:r>
              <a:rPr lang="it-IT" sz="1800" dirty="0"/>
              <a:t>ai sensi dell’art. 46 del Decreto Legislativo 11 aprile 2006, n. 198, </a:t>
            </a:r>
            <a:r>
              <a:rPr lang="it-IT" sz="1800" b="1" dirty="0">
                <a:solidFill>
                  <a:srgbClr val="FFFF00"/>
                </a:solidFill>
              </a:rPr>
              <a:t>producono, a pena di esclusione</a:t>
            </a:r>
            <a:r>
              <a:rPr lang="it-IT" sz="1800" dirty="0"/>
              <a:t>, </a:t>
            </a:r>
            <a:r>
              <a:rPr lang="it-IT" sz="1800" b="1" u="sng" dirty="0">
                <a:solidFill>
                  <a:srgbClr val="00FDF9"/>
                </a:solidFill>
              </a:rPr>
              <a:t>al momento della presentazione della domanda di partecipazione o dell'offerta, </a:t>
            </a:r>
          </a:p>
          <a:p>
            <a:pPr algn="just">
              <a:buFont typeface="Wingdings" pitchFamily="2" charset="2"/>
              <a:buChar char="Ø"/>
            </a:pPr>
            <a:r>
              <a:rPr lang="it-IT" sz="1800" b="1" u="sng" dirty="0"/>
              <a:t>copia dell'ultimo rapporto redatto</a:t>
            </a:r>
            <a:r>
              <a:rPr lang="it-IT" sz="1800" dirty="0"/>
              <a:t>, </a:t>
            </a:r>
          </a:p>
          <a:p>
            <a:pPr algn="just">
              <a:buFont typeface="Wingdings" pitchFamily="2" charset="2"/>
              <a:buChar char="Ø"/>
            </a:pPr>
            <a:r>
              <a:rPr lang="it-IT" sz="1800" dirty="0"/>
              <a:t>con </a:t>
            </a:r>
            <a:r>
              <a:rPr lang="it-IT" sz="1800" b="1" u="sng" dirty="0"/>
              <a:t>attestazione della sua conformità a quello trasmesso</a:t>
            </a:r>
            <a:r>
              <a:rPr lang="it-IT" sz="1800" b="1" dirty="0"/>
              <a:t> </a:t>
            </a:r>
            <a:r>
              <a:rPr lang="it-IT" sz="1800" dirty="0"/>
              <a:t>alle rappresentanze sindacali aziendali e alla consigliera e al consigliere regionale di parità ai sensi del secondo comma del citato articolo 46, </a:t>
            </a:r>
          </a:p>
          <a:p>
            <a:pPr algn="just">
              <a:buFont typeface="Wingdings" pitchFamily="2" charset="2"/>
              <a:buChar char="Ø"/>
            </a:pPr>
            <a:r>
              <a:rPr lang="it-IT" sz="1800" dirty="0"/>
              <a:t>ovvero, in caso di inosservanza dei termini previsti dal comma 1 del medesimo art. 46, con </a:t>
            </a:r>
            <a:r>
              <a:rPr lang="it-IT" sz="1800" b="1" u="sng" dirty="0"/>
              <a:t>attestazione della sua contestuale trasmissione</a:t>
            </a:r>
            <a:r>
              <a:rPr lang="it-IT" sz="1800" b="1" dirty="0"/>
              <a:t> </a:t>
            </a:r>
            <a:r>
              <a:rPr lang="it-IT" sz="1800" dirty="0"/>
              <a:t>alle rappresentanze sindacali aziendali e alla consigliera e al consigliere regionale di parità.</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F4D42402-7C27-4BFE-A47A-C9821AA74D58}"/>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3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1836" y="1203335"/>
            <a:ext cx="8160327" cy="5169755"/>
          </a:xfrm>
        </p:spPr>
        <p:txBody>
          <a:bodyPr>
            <a:normAutofit/>
          </a:bodyPr>
          <a:lstStyle/>
          <a:p>
            <a:pPr marL="0" indent="0" algn="just">
              <a:buNone/>
            </a:pPr>
            <a:r>
              <a:rPr lang="it-IT" sz="1800" b="1" dirty="0">
                <a:solidFill>
                  <a:schemeClr val="accent2">
                    <a:lumMod val="20000"/>
                    <a:lumOff val="80000"/>
                  </a:schemeClr>
                </a:solidFill>
              </a:rPr>
              <a:t>Decreto Legislativo 11 aprile 2006, n. 198 </a:t>
            </a:r>
          </a:p>
          <a:p>
            <a:pPr marL="0" indent="0" algn="just">
              <a:buNone/>
            </a:pPr>
            <a:r>
              <a:rPr lang="it-IT" sz="1800" b="1" i="1" dirty="0">
                <a:solidFill>
                  <a:srgbClr val="FFFF00"/>
                </a:solidFill>
              </a:rPr>
              <a:t>Codice delle pari opportunità tra uomo e donna, a norma dell'articolo 6 della Legge 28 novembre 2005, n. 246</a:t>
            </a:r>
          </a:p>
          <a:p>
            <a:pPr marL="0" indent="0" algn="just">
              <a:buNone/>
            </a:pPr>
            <a:endParaRPr lang="it-IT" sz="900" b="1" dirty="0">
              <a:solidFill>
                <a:schemeClr val="accent2">
                  <a:lumMod val="20000"/>
                  <a:lumOff val="80000"/>
                </a:schemeClr>
              </a:solidFill>
            </a:endParaRPr>
          </a:p>
          <a:p>
            <a:pPr marL="0" indent="0" algn="just">
              <a:buNone/>
            </a:pPr>
            <a:r>
              <a:rPr lang="it-IT" sz="1800" b="1" dirty="0">
                <a:solidFill>
                  <a:schemeClr val="accent2">
                    <a:lumMod val="20000"/>
                    <a:lumOff val="80000"/>
                  </a:schemeClr>
                </a:solidFill>
              </a:rPr>
              <a:t>Art. 46  </a:t>
            </a:r>
            <a:r>
              <a:rPr lang="it-IT" sz="1800" b="1" dirty="0"/>
              <a:t>Rapporto sulla situazione del personale </a:t>
            </a:r>
            <a:endParaRPr lang="it-IT" sz="1800" dirty="0"/>
          </a:p>
          <a:p>
            <a:pPr marL="0" indent="0" algn="just">
              <a:buNone/>
            </a:pPr>
            <a:r>
              <a:rPr lang="it-IT" sz="1800" dirty="0"/>
              <a:t>1. Le aziende pubbliche e private che occupano </a:t>
            </a:r>
            <a:r>
              <a:rPr lang="it-IT" sz="1800" b="1" u="sng" dirty="0">
                <a:solidFill>
                  <a:srgbClr val="FFFF00"/>
                </a:solidFill>
              </a:rPr>
              <a:t>oltre cento dipendenti</a:t>
            </a:r>
            <a:r>
              <a:rPr lang="it-IT" sz="1800" b="1" dirty="0">
                <a:solidFill>
                  <a:srgbClr val="FFFF00"/>
                </a:solidFill>
              </a:rPr>
              <a:t> </a:t>
            </a:r>
            <a:r>
              <a:rPr lang="it-IT" sz="1800" dirty="0"/>
              <a:t>sono tenute a redigere un </a:t>
            </a:r>
            <a:r>
              <a:rPr lang="it-IT" sz="1800" b="1" u="sng" dirty="0">
                <a:solidFill>
                  <a:srgbClr val="FFC000"/>
                </a:solidFill>
              </a:rPr>
              <a:t>rapporto</a:t>
            </a:r>
            <a:r>
              <a:rPr lang="it-IT" sz="1800" dirty="0"/>
              <a:t> almeno ogni due anni sulla situazione del personale maschile e femminile in ognuna delle professioni ed in relazione allo stato di assunzioni, della formazione, della promozione professionale, dei livelli, dei passaggi di categoria o di qualifica, di altri fenomeni di mobilità, dell'intervento della Cassa integrazione guadagni, dei licenziamenti, dei prepensionamenti e pensionamenti, della retribuzione effettivamente corrisposta. </a:t>
            </a:r>
            <a:endParaRPr lang="it-IT" sz="1800" b="1" i="1" dirty="0"/>
          </a:p>
          <a:p>
            <a:pPr marL="0" indent="0" algn="just">
              <a:buNone/>
            </a:pPr>
            <a:r>
              <a:rPr lang="it-IT" sz="1800" dirty="0"/>
              <a:t>2. Il rapporto di cui al comma 1 è </a:t>
            </a:r>
            <a:r>
              <a:rPr lang="it-IT" sz="1800" b="1" dirty="0">
                <a:solidFill>
                  <a:srgbClr val="FFFF00"/>
                </a:solidFill>
              </a:rPr>
              <a:t>trasmesso alle rappresentanze sindacali aziendali e alla consigliera e al consigliere regionale di parità</a:t>
            </a:r>
            <a:r>
              <a:rPr lang="it-IT" sz="1800" dirty="0"/>
              <a:t>, che elaborano i relativi risultati trasmettendoli alla consigliera o al consigliere nazionale di parità, al Ministero del Lavoro e delle Politiche sociali e al Dipartimento delle Pari opportunità della Presidenza del Consiglio dei Ministri.</a:t>
            </a:r>
            <a:endParaRPr lang="it-IT" sz="1800" dirty="0">
              <a:solidFill>
                <a:schemeClr val="accent2">
                  <a:lumMod val="20000"/>
                  <a:lumOff val="80000"/>
                </a:schemeClr>
              </a:solidFill>
            </a:endParaRP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E3D2DB77-B19B-4997-91FF-F48DD6B6D3A8}"/>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42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198" y="1364966"/>
            <a:ext cx="8229599" cy="4333871"/>
          </a:xfrm>
        </p:spPr>
        <p:txBody>
          <a:bodyPr>
            <a:normAutofit/>
          </a:bodyPr>
          <a:lstStyle/>
          <a:p>
            <a:pPr marL="0" indent="0" algn="just">
              <a:buNone/>
            </a:pPr>
            <a:r>
              <a:rPr lang="it-IT" sz="1800" b="1" dirty="0">
                <a:solidFill>
                  <a:schemeClr val="accent2">
                    <a:lumMod val="20000"/>
                    <a:lumOff val="80000"/>
                  </a:schemeClr>
                </a:solidFill>
              </a:rPr>
              <a:t>Decreto Legislativo 11 aprile 2006, n. 198 </a:t>
            </a:r>
          </a:p>
          <a:p>
            <a:pPr marL="0" indent="0" algn="just">
              <a:buNone/>
            </a:pPr>
            <a:r>
              <a:rPr lang="it-IT" sz="1800" b="1" i="1" dirty="0">
                <a:solidFill>
                  <a:srgbClr val="FFFF00"/>
                </a:solidFill>
              </a:rPr>
              <a:t>Codice delle pari opportunità tra uomo e donna, a norma dell'articolo 6 della Legge 28 novembre 2005, n. 246</a:t>
            </a:r>
          </a:p>
          <a:p>
            <a:pPr marL="0" indent="0" algn="just">
              <a:buNone/>
            </a:pPr>
            <a:endParaRPr lang="it-IT" sz="800" b="1" dirty="0">
              <a:solidFill>
                <a:schemeClr val="accent2">
                  <a:lumMod val="20000"/>
                  <a:lumOff val="80000"/>
                </a:schemeClr>
              </a:solidFill>
            </a:endParaRPr>
          </a:p>
          <a:p>
            <a:pPr marL="0" indent="0" algn="just">
              <a:buNone/>
            </a:pPr>
            <a:r>
              <a:rPr lang="it-IT" sz="1800" b="1" dirty="0">
                <a:solidFill>
                  <a:schemeClr val="accent2">
                    <a:lumMod val="20000"/>
                    <a:lumOff val="80000"/>
                  </a:schemeClr>
                </a:solidFill>
              </a:rPr>
              <a:t>Art. 46  </a:t>
            </a:r>
            <a:r>
              <a:rPr lang="it-IT" sz="1800" b="1" dirty="0"/>
              <a:t>Rapporto sulla situazione del personale </a:t>
            </a:r>
            <a:endParaRPr lang="it-IT" sz="1800" dirty="0"/>
          </a:p>
          <a:p>
            <a:pPr marL="0" indent="0" algn="just">
              <a:buNone/>
            </a:pPr>
            <a:r>
              <a:rPr lang="it-IT" sz="1800" dirty="0"/>
              <a:t>3. Il rapporto è redatto in conformità alle indicazioni definite nell'ambito delle specificazioni di cui al comma 1 dal Ministro del Lavoro e delle politiche sociali, con proprio Decreto. </a:t>
            </a:r>
          </a:p>
          <a:p>
            <a:pPr marL="0" indent="0" algn="just">
              <a:buNone/>
            </a:pPr>
            <a:r>
              <a:rPr lang="it-IT" sz="1800" dirty="0"/>
              <a:t>4. Qualora, nei termini prescritti, le aziende di cui al comma 1 non trasmettano il rapporto, la Direzione regionale del lavoro, previa segnalazione dei soggetti di cui al comma 2, invita le aziende stesse a provvedere entro sessanta giorni. In caso di inottemperanza si applicano le sanzioni di cui all'articolo 11 del DPR 19 marzo 1955, n. 520. Nei casi più gravi può essere disposta la sospensione per un anno dei benefici contributivi eventualmente goduti dall'azienda.</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FBA1E63-F995-401C-AB59-A0B5AA915E7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06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68416"/>
            <a:ext cx="8151091" cy="4624272"/>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700" dirty="0"/>
              <a:t>3. Gli operatori economici, diversi da quelli indicati nel comma 2 e che </a:t>
            </a:r>
            <a:r>
              <a:rPr lang="it-IT" sz="1700" b="1" u="sng" dirty="0">
                <a:solidFill>
                  <a:srgbClr val="FFC000"/>
                </a:solidFill>
              </a:rPr>
              <a:t>occupano un numero pari o superiore a quindici dipendenti,</a:t>
            </a:r>
            <a:r>
              <a:rPr lang="it-IT" sz="1700" dirty="0"/>
              <a:t> </a:t>
            </a:r>
          </a:p>
          <a:p>
            <a:pPr marL="0" indent="0" algn="just">
              <a:buNone/>
            </a:pPr>
            <a:endParaRPr lang="it-IT" sz="1700" dirty="0"/>
          </a:p>
          <a:p>
            <a:pPr algn="just">
              <a:buFont typeface="Wingdings" pitchFamily="2" charset="2"/>
              <a:buChar char="Ø"/>
            </a:pPr>
            <a:r>
              <a:rPr lang="it-IT" sz="1700" b="1" u="sng" dirty="0">
                <a:solidFill>
                  <a:srgbClr val="00FDF9"/>
                </a:solidFill>
              </a:rPr>
              <a:t>entro sei mesi dalla conclusione del contratto</a:t>
            </a:r>
            <a:r>
              <a:rPr lang="it-IT" sz="1700" dirty="0"/>
              <a:t>, sono tenuti a consegnare alla stazione appaltante una </a:t>
            </a:r>
            <a:r>
              <a:rPr lang="it-IT" sz="1700" b="1" u="sng" dirty="0">
                <a:solidFill>
                  <a:srgbClr val="FFFF00"/>
                </a:solidFill>
              </a:rPr>
              <a:t>relazione di genere sulla situazione del personale maschile e femminile</a:t>
            </a:r>
            <a:r>
              <a:rPr lang="it-IT" sz="1700" b="1" dirty="0">
                <a:solidFill>
                  <a:srgbClr val="FFFF00"/>
                </a:solidFill>
              </a:rPr>
              <a:t> </a:t>
            </a:r>
            <a:r>
              <a:rPr lang="it-IT" sz="1700" dirty="0"/>
              <a:t>in ognuna delle professioni ed in relazione allo stato di assunzioni, della formazione, della promozione professionale, dei livelli, dei passaggi di categoria o di qualifica, di altri fenomeni di mobilità, dell'intervento della Cassa integrazione guadagni, dei licenziamenti, dei prepensionamenti e pensionamenti, della retribuzione effettivamente corrisposta. </a:t>
            </a:r>
          </a:p>
          <a:p>
            <a:pPr algn="just">
              <a:buFont typeface="Wingdings" pitchFamily="2" charset="2"/>
              <a:buChar char="Ø"/>
            </a:pPr>
            <a:endParaRPr lang="it-IT" sz="1700" dirty="0"/>
          </a:p>
          <a:p>
            <a:pPr algn="just">
              <a:buFont typeface="Wingdings" pitchFamily="2" charset="2"/>
              <a:buChar char="Ø"/>
            </a:pPr>
            <a:r>
              <a:rPr lang="it-IT" sz="1700" dirty="0"/>
              <a:t>La relazione di cui al primo periodo è </a:t>
            </a:r>
            <a:r>
              <a:rPr lang="it-IT" sz="1700" b="1" u="sng" dirty="0"/>
              <a:t>tramessa alle rappresentanze sindacali aziendali e alla consigliera e al consigliere regionale di parità</a:t>
            </a:r>
            <a:r>
              <a:rPr lang="it-IT" sz="1700" b="1" dirty="0"/>
              <a:t> </a:t>
            </a:r>
            <a:r>
              <a:rPr lang="it-IT" sz="1700" i="1" dirty="0">
                <a:solidFill>
                  <a:srgbClr val="00FDF9"/>
                </a:solidFill>
              </a:rPr>
              <a:t>(entro quali termini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291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378964"/>
            <a:ext cx="8151091" cy="4425488"/>
          </a:xfrm>
        </p:spPr>
        <p:txBody>
          <a:bodyPr>
            <a:normAutofit/>
          </a:bodyPr>
          <a:lstStyle/>
          <a:p>
            <a:pPr marL="0" indent="0" algn="just">
              <a:buNone/>
            </a:pPr>
            <a:r>
              <a:rPr lang="it-IT" sz="1800" b="1" dirty="0">
                <a:solidFill>
                  <a:srgbClr val="FFFF00"/>
                </a:solidFill>
              </a:rPr>
              <a:t>Relazione illustrativa</a:t>
            </a:r>
          </a:p>
          <a:p>
            <a:pPr marL="0" indent="0" algn="just">
              <a:buNone/>
            </a:pPr>
            <a:r>
              <a:rPr lang="it-IT" sz="1800" dirty="0"/>
              <a:t>«… la disposizione in commento limita tale obbligo </a:t>
            </a:r>
            <a:r>
              <a:rPr lang="it-IT" sz="1800" b="1" u="sng" dirty="0"/>
              <a:t>al solo aggiudicatario</a:t>
            </a:r>
            <a:r>
              <a:rPr lang="it-IT" sz="1800" dirty="0"/>
              <a:t>, considerato che, come detto, tali operatori economici non sono tenuti a redigere il rapporto di genere. </a:t>
            </a:r>
          </a:p>
          <a:p>
            <a:pPr marL="0" indent="0" algn="just">
              <a:buNone/>
            </a:pPr>
            <a:r>
              <a:rPr lang="it-IT" sz="1800" dirty="0"/>
              <a:t>La violazione del suddetto obbligo determina </a:t>
            </a:r>
          </a:p>
          <a:p>
            <a:pPr algn="just">
              <a:buFont typeface="Wingdings" pitchFamily="2" charset="2"/>
              <a:buChar char="Ø"/>
            </a:pPr>
            <a:r>
              <a:rPr lang="it-IT" sz="1800" dirty="0"/>
              <a:t>l’applicazione delle </a:t>
            </a:r>
            <a:r>
              <a:rPr lang="it-IT" sz="1800" b="1" u="sng" dirty="0">
                <a:solidFill>
                  <a:srgbClr val="00FDF9"/>
                </a:solidFill>
              </a:rPr>
              <a:t>penali</a:t>
            </a:r>
            <a:r>
              <a:rPr lang="it-IT" sz="1800" dirty="0"/>
              <a:t> previste dal contratto di appalto - commisurate alla gravità della violazione e proporzionali rispetto all’importo del contratto o alle prestazioni del contratto (nel rispetto dell’importo complessivo previsto dall’articolo 51 del presente Decreto);</a:t>
            </a:r>
          </a:p>
          <a:p>
            <a:pPr algn="just">
              <a:buFont typeface="Wingdings" pitchFamily="2" charset="2"/>
              <a:buChar char="Ø"/>
            </a:pPr>
            <a:r>
              <a:rPr lang="it-IT" sz="1800" dirty="0" err="1"/>
              <a:t>nonche</a:t>
            </a:r>
            <a:r>
              <a:rPr lang="it-IT" sz="1800" dirty="0"/>
              <a:t>́ </a:t>
            </a:r>
            <a:r>
              <a:rPr lang="it-IT" sz="1800" b="1" u="sng" dirty="0">
                <a:solidFill>
                  <a:srgbClr val="FF0000"/>
                </a:solidFill>
              </a:rPr>
              <a:t>l’impossibilità per l’operatore economico di partecipare, in forma singola ovvero in raggruppamento temporaneo, per un periodo di dodici mesi</a:t>
            </a:r>
            <a:r>
              <a:rPr lang="it-IT" sz="1800" dirty="0"/>
              <a:t>, ad ulteriori procedure di affidamento afferenti gli investimenti pubblici finanziati, in tutto o in parte, con le risorse del PNRR o del Fondo nazionale per gli investimenti complementari (comma 6).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05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364907"/>
            <a:ext cx="8151091" cy="4737719"/>
          </a:xfrm>
        </p:spPr>
        <p:txBody>
          <a:bodyPr>
            <a:normAutofit/>
          </a:bodyPr>
          <a:lstStyle/>
          <a:p>
            <a:pPr algn="just">
              <a:buFont typeface="Wingdings" pitchFamily="2" charset="2"/>
              <a:buChar char="Ø"/>
            </a:pPr>
            <a:r>
              <a:rPr lang="it-IT" sz="1700" dirty="0"/>
              <a:t>Il sensibile incremento di oneri informativi a carico delle imprese, anche di piccole e medie dimensioni, si pone certamente in distonia con le esigenze di semplificazioni che pure hanno ispirato la riforma.</a:t>
            </a:r>
          </a:p>
          <a:p>
            <a:pPr marL="0" indent="0" algn="just">
              <a:buNone/>
            </a:pPr>
            <a:endParaRPr lang="it-IT" sz="1000" dirty="0"/>
          </a:p>
          <a:p>
            <a:pPr algn="just">
              <a:buFont typeface="Wingdings" pitchFamily="2" charset="2"/>
              <a:buChar char="Ø"/>
            </a:pPr>
            <a:r>
              <a:rPr lang="it-IT" sz="1700" dirty="0"/>
              <a:t>Si tratta, tuttavia, di oneri indispensabili soprattutto per operare dei </a:t>
            </a:r>
            <a:r>
              <a:rPr lang="it-IT" sz="1700" dirty="0">
                <a:solidFill>
                  <a:srgbClr val="FFFF00"/>
                </a:solidFill>
              </a:rPr>
              <a:t>controlli efficaci sull’effettivo adempimento degli obblighi di assunzione di personale </a:t>
            </a:r>
            <a:r>
              <a:rPr lang="it-IT" sz="1700" dirty="0"/>
              <a:t>appartenente alle categorie che si è inteso promuovere e per garantire l’effettivo rafforzamento degli strumenti di </a:t>
            </a:r>
            <a:r>
              <a:rPr lang="it-IT" sz="1700" i="1" dirty="0" err="1"/>
              <a:t>enforcement</a:t>
            </a:r>
            <a:r>
              <a:rPr lang="it-IT" sz="1700" i="1" dirty="0"/>
              <a:t> </a:t>
            </a:r>
            <a:r>
              <a:rPr lang="it-IT" sz="1700" dirty="0"/>
              <a:t>a corredo delle preesistenti norme a tutela delle persone disabili e svantaggiate. </a:t>
            </a:r>
          </a:p>
          <a:p>
            <a:pPr marL="0" indent="0" algn="just">
              <a:buNone/>
            </a:pPr>
            <a:endParaRPr lang="it-IT" sz="1000" dirty="0"/>
          </a:p>
          <a:p>
            <a:pPr algn="just">
              <a:buFont typeface="Wingdings" pitchFamily="2" charset="2"/>
              <a:buChar char="Ø"/>
            </a:pPr>
            <a:r>
              <a:rPr lang="it-IT" sz="1700" dirty="0"/>
              <a:t>Gli adempimenti per le stazioni appaltanti sono ulteriormente accentuati dagli obblighi di pubblicazione fissati dal comma 9 dell’art. 47 del D.L. n. 77/2021.</a:t>
            </a:r>
          </a:p>
          <a:p>
            <a:pPr algn="just">
              <a:buFont typeface="Wingdings" pitchFamily="2" charset="2"/>
              <a:buChar char="Ø"/>
            </a:pPr>
            <a:r>
              <a:rPr lang="it-IT" sz="1600" dirty="0"/>
              <a:t>Art. 47, comma 9: «I rapporti e le relazioni previste dai </a:t>
            </a:r>
            <a:r>
              <a:rPr lang="it-IT" sz="1600" b="1" i="1" dirty="0"/>
              <a:t>commi 2, 3 e 3-bis</a:t>
            </a:r>
            <a:r>
              <a:rPr lang="it-IT" sz="1600" dirty="0"/>
              <a:t> sono </a:t>
            </a:r>
            <a:r>
              <a:rPr lang="it-IT" sz="1600" b="1" u="sng" dirty="0">
                <a:solidFill>
                  <a:srgbClr val="FFFF00"/>
                </a:solidFill>
              </a:rPr>
              <a:t>pubblicati</a:t>
            </a:r>
            <a:r>
              <a:rPr lang="it-IT" sz="1600" dirty="0"/>
              <a:t> sul profilo del committente, nella sezione "Amministrazione trasparente", ai sensi dell’art. 29 del </a:t>
            </a:r>
            <a:r>
              <a:rPr lang="it-IT" sz="1600" dirty="0" err="1"/>
              <a:t>D.Lgs.</a:t>
            </a:r>
            <a:r>
              <a:rPr lang="it-IT" sz="1600" dirty="0"/>
              <a:t> n. 50/2016, e </a:t>
            </a:r>
            <a:r>
              <a:rPr lang="it-IT" sz="1600" b="1" u="sng" dirty="0">
                <a:solidFill>
                  <a:srgbClr val="FFFF00"/>
                </a:solidFill>
              </a:rPr>
              <a:t>comunicati</a:t>
            </a:r>
            <a:r>
              <a:rPr lang="it-IT" sz="1600" dirty="0"/>
              <a:t> alla Presidenza del Consiglio dei Ministri ovvero ai Ministri o alle Autorità delegati per le pari opportunità e della famiglia e per le politiche giovanili e il servizio civile universale.</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5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di conversione – L. 108/2021</a:t>
            </a: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457198" y="1378671"/>
            <a:ext cx="8229600" cy="4564929"/>
          </a:xfrm>
          <a:prstGeom prst="rect">
            <a:avLst/>
          </a:prstGeom>
        </p:spPr>
        <p:txBody>
          <a:bodyPr>
            <a:noAutofit/>
          </a:bodyPr>
          <a:lstStyle/>
          <a:p>
            <a:pPr algn="l">
              <a:spcBef>
                <a:spcPts val="0"/>
              </a:spcBef>
            </a:pPr>
            <a:r>
              <a:rPr lang="it-IT" sz="1800" b="1" dirty="0">
                <a:solidFill>
                  <a:srgbClr val="FFFF00"/>
                </a:solidFill>
              </a:rPr>
              <a:t>LEGGE 29 luglio 2021, n. 108  </a:t>
            </a:r>
          </a:p>
          <a:p>
            <a:pPr algn="just">
              <a:spcBef>
                <a:spcPts val="0"/>
              </a:spcBef>
            </a:pPr>
            <a:r>
              <a:rPr lang="it-IT" sz="1800" dirty="0">
                <a:solidFill>
                  <a:schemeClr val="accent2">
                    <a:lumMod val="20000"/>
                    <a:lumOff val="80000"/>
                  </a:schemeClr>
                </a:solidFill>
              </a:rPr>
              <a:t>Conversione in legge, con modificazioni, del decreto-legge 31 maggio 2021, n. 77, recante </a:t>
            </a:r>
            <a:r>
              <a:rPr lang="it-IT" sz="1800" dirty="0" err="1">
                <a:solidFill>
                  <a:schemeClr val="accent2">
                    <a:lumMod val="20000"/>
                    <a:lumOff val="80000"/>
                  </a:schemeClr>
                </a:solidFill>
              </a:rPr>
              <a:t>governance</a:t>
            </a:r>
            <a:r>
              <a:rPr lang="it-IT" sz="1800" dirty="0">
                <a:solidFill>
                  <a:schemeClr val="accent2">
                    <a:lumMod val="20000"/>
                    <a:lumOff val="80000"/>
                  </a:schemeClr>
                </a:solidFill>
              </a:rPr>
              <a:t> del Piano nazionale di ripresa e resilienza e prime misure di rafforzamento delle strutture amministrative e di accelerazione e snellimento delle procedure. (21G00118) </a:t>
            </a:r>
          </a:p>
          <a:p>
            <a:pPr algn="just">
              <a:spcBef>
                <a:spcPts val="0"/>
              </a:spcBef>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r>
              <a:rPr lang="it-IT" sz="1800" dirty="0">
                <a:solidFill>
                  <a:schemeClr val="accent2">
                    <a:lumMod val="20000"/>
                    <a:lumOff val="80000"/>
                  </a:schemeClr>
                </a:solidFill>
              </a:rPr>
              <a:t>Pubblicata nella GURI del 30 luglio 2021 </a:t>
            </a:r>
            <a:endParaRPr lang="it-IT" sz="1800" b="1" u="sng" dirty="0">
              <a:solidFill>
                <a:schemeClr val="accent2">
                  <a:lumMod val="20000"/>
                  <a:lumOff val="80000"/>
                </a:schemeClr>
              </a:solidFill>
            </a:endParaRPr>
          </a:p>
          <a:p>
            <a:pPr marL="285750" indent="-285750" algn="just">
              <a:spcBef>
                <a:spcPts val="0"/>
              </a:spcBef>
              <a:buFont typeface="Wingdings" pitchFamily="2" charset="2"/>
              <a:buChar char="Ø"/>
            </a:pPr>
            <a:r>
              <a:rPr lang="it-IT" sz="1800" b="1" u="sng" dirty="0">
                <a:solidFill>
                  <a:schemeClr val="accent2">
                    <a:lumMod val="20000"/>
                    <a:lumOff val="80000"/>
                  </a:schemeClr>
                </a:solidFill>
              </a:rPr>
              <a:t>Entrata in vigore: 31 luglio 2021</a:t>
            </a:r>
          </a:p>
          <a:p>
            <a:pPr algn="l">
              <a:spcBef>
                <a:spcPts val="0"/>
              </a:spcBef>
            </a:pPr>
            <a:endParaRPr lang="it-IT" sz="1600" dirty="0">
              <a:solidFill>
                <a:schemeClr val="accent2">
                  <a:lumMod val="20000"/>
                  <a:lumOff val="80000"/>
                </a:schemeClr>
              </a:solidFill>
            </a:endParaRPr>
          </a:p>
          <a:p>
            <a:pPr algn="l">
              <a:spcBef>
                <a:spcPts val="0"/>
              </a:spcBef>
            </a:pPr>
            <a:endParaRPr lang="it-IT" sz="1600" dirty="0">
              <a:solidFill>
                <a:schemeClr val="accent2">
                  <a:lumMod val="20000"/>
                  <a:lumOff val="80000"/>
                </a:schemeClr>
              </a:solidFill>
            </a:endParaRPr>
          </a:p>
          <a:p>
            <a:pPr marL="285750" indent="-285750" algn="just">
              <a:spcBef>
                <a:spcPts val="0"/>
              </a:spcBef>
              <a:buFont typeface="Wingdings" pitchFamily="2" charset="2"/>
              <a:buChar char="Ø"/>
            </a:pPr>
            <a:r>
              <a:rPr lang="it-IT" sz="1800" b="1" dirty="0">
                <a:solidFill>
                  <a:srgbClr val="CBFDB5"/>
                </a:solidFill>
              </a:rPr>
              <a:t>Affidamenti diretti: esigenza che l’affidatario sia in possesso di pregresse e documentate esperienze analoghe a quelle oggetto di affidamento</a:t>
            </a:r>
          </a:p>
          <a:p>
            <a:pPr marL="285750" indent="-285750" algn="just">
              <a:spcBef>
                <a:spcPts val="0"/>
              </a:spcBef>
              <a:buFont typeface="Wingdings" pitchFamily="2" charset="2"/>
              <a:buChar char="Ø"/>
            </a:pPr>
            <a:r>
              <a:rPr lang="it-IT" sz="1800" b="1" dirty="0">
                <a:solidFill>
                  <a:srgbClr val="CBFDB5"/>
                </a:solidFill>
              </a:rPr>
              <a:t>Inclusione dei disabili nell’art. 47 sulle pari opportunità di genere </a:t>
            </a:r>
          </a:p>
          <a:p>
            <a:pPr marL="285750" indent="-285750" algn="just">
              <a:spcBef>
                <a:spcPts val="0"/>
              </a:spcBef>
              <a:buFont typeface="Wingdings" pitchFamily="2" charset="2"/>
              <a:buChar char="Ø"/>
            </a:pPr>
            <a:r>
              <a:rPr lang="it-IT" sz="1800" b="1" dirty="0">
                <a:solidFill>
                  <a:srgbClr val="CBFDB5"/>
                </a:solidFill>
              </a:rPr>
              <a:t>Affidamento a terzi dei concessionari: proroga al 31 dicembre 2022 della sospensione dell’obbligo (art. 177 del Codice)</a:t>
            </a:r>
          </a:p>
          <a:p>
            <a:pPr marL="285750" indent="-285750" algn="just">
              <a:spcBef>
                <a:spcPts val="0"/>
              </a:spcBef>
              <a:buFont typeface="Wingdings" pitchFamily="2" charset="2"/>
              <a:buChar char="Ø"/>
            </a:pPr>
            <a:r>
              <a:rPr lang="it-IT" sz="1800" b="1" dirty="0">
                <a:solidFill>
                  <a:srgbClr val="CBFDB5"/>
                </a:solidFill>
              </a:rPr>
              <a:t>Altre modifiche minori in tema di subappalto, verifiche antimafia, ecc.</a:t>
            </a:r>
          </a:p>
          <a:p>
            <a:pPr marL="285750" indent="-285750" algn="just">
              <a:spcBef>
                <a:spcPts val="0"/>
              </a:spcBef>
              <a:buFont typeface="Wingdings" pitchFamily="2" charset="2"/>
              <a:buChar char="Ø"/>
            </a:pPr>
            <a:endParaRPr lang="it-IT" sz="1800" b="1" dirty="0">
              <a:solidFill>
                <a:srgbClr val="CBFDB5"/>
              </a:solidFill>
            </a:endParaRPr>
          </a:p>
          <a:p>
            <a:pPr marL="285750" indent="-285750" algn="just">
              <a:spcBef>
                <a:spcPts val="0"/>
              </a:spcBef>
              <a:buFont typeface="Wingdings" pitchFamily="2" charset="2"/>
              <a:buChar char="Ø"/>
            </a:pPr>
            <a:endParaRPr lang="it-IT" sz="1800" b="1" dirty="0">
              <a:solidFill>
                <a:srgbClr val="CBFDB5"/>
              </a:solidFill>
            </a:endParaRPr>
          </a:p>
          <a:p>
            <a:pPr algn="l">
              <a:spcBef>
                <a:spcPts val="0"/>
              </a:spcBef>
            </a:pPr>
            <a:endParaRPr lang="it-IT" sz="1800" dirty="0">
              <a:solidFill>
                <a:schemeClr val="accent2">
                  <a:lumMod val="20000"/>
                  <a:lumOff val="80000"/>
                </a:schemeClr>
              </a:solidFill>
            </a:endParaRPr>
          </a:p>
        </p:txBody>
      </p:sp>
    </p:spTree>
    <p:extLst>
      <p:ext uri="{BB962C8B-B14F-4D97-AF65-F5344CB8AC3E}">
        <p14:creationId xmlns:p14="http://schemas.microsoft.com/office/powerpoint/2010/main" val="1026482413"/>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animBg="1"/>
      <p:bldP spid="130" grpId="1" build="p" animBg="1"/>
      <p:bldP spid="130" grpId="2"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299450"/>
            <a:ext cx="8151091" cy="5091410"/>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800" b="1" i="1" dirty="0">
                <a:solidFill>
                  <a:srgbClr val="00FDF9"/>
                </a:solidFill>
              </a:rPr>
              <a:t>(comma 3 bis introdotto dalla Legge 30 luglio 2021, n. 108)</a:t>
            </a:r>
          </a:p>
          <a:p>
            <a:pPr marL="0" indent="0" algn="just">
              <a:buNone/>
            </a:pPr>
            <a:r>
              <a:rPr lang="it-IT" sz="1800" dirty="0"/>
              <a:t>3-bis. Gli operatori economici di cui al comma 3 sono, altresì, tenuti a consegnare, nel termine previsto dal medesimo comma </a:t>
            </a:r>
            <a:r>
              <a:rPr lang="it-IT" sz="1800" i="1" dirty="0"/>
              <a:t>(sei mesi dalla conclusione del contratto, </a:t>
            </a:r>
            <a:r>
              <a:rPr lang="it-IT" sz="1800" i="1" dirty="0" err="1"/>
              <a:t>n.d.a</a:t>
            </a:r>
            <a:r>
              <a:rPr lang="it-IT" sz="1800" i="1" dirty="0"/>
              <a:t>)</a:t>
            </a:r>
            <a:r>
              <a:rPr lang="it-IT" sz="1800" dirty="0"/>
              <a:t>, </a:t>
            </a:r>
            <a:r>
              <a:rPr lang="it-IT" sz="1800" b="1" u="sng" dirty="0">
                <a:solidFill>
                  <a:srgbClr val="FFFF00"/>
                </a:solidFill>
              </a:rPr>
              <a:t>alla stazione appaltante </a:t>
            </a:r>
          </a:p>
          <a:p>
            <a:pPr algn="just">
              <a:buFont typeface="Wingdings" pitchFamily="2" charset="2"/>
              <a:buChar char="Ø"/>
            </a:pPr>
            <a:r>
              <a:rPr lang="it-IT" sz="1800" dirty="0"/>
              <a:t>la </a:t>
            </a:r>
            <a:r>
              <a:rPr lang="it-IT" sz="1800" b="1" u="sng" dirty="0"/>
              <a:t>certificazione di cui all'articolo 17 della Legge 12 marzo 1999, n. 68,</a:t>
            </a:r>
            <a:r>
              <a:rPr lang="it-IT" sz="1800" dirty="0"/>
              <a:t> e </a:t>
            </a:r>
          </a:p>
          <a:p>
            <a:pPr marL="0" indent="0" algn="just">
              <a:buNone/>
            </a:pPr>
            <a:endParaRPr lang="it-IT" sz="1000" dirty="0"/>
          </a:p>
          <a:p>
            <a:pPr algn="just">
              <a:buFont typeface="Wingdings" pitchFamily="2" charset="2"/>
              <a:buChar char="Ø"/>
            </a:pPr>
            <a:r>
              <a:rPr lang="it-IT" sz="1800" dirty="0"/>
              <a:t>una </a:t>
            </a:r>
            <a:r>
              <a:rPr lang="it-IT" sz="1800" b="1" u="sng" dirty="0"/>
              <a:t>relazione</a:t>
            </a:r>
            <a:r>
              <a:rPr lang="it-IT" sz="1800" b="1" dirty="0"/>
              <a:t> </a:t>
            </a:r>
            <a:r>
              <a:rPr lang="it-IT" sz="1800" dirty="0"/>
              <a:t>relativa</a:t>
            </a:r>
            <a:endParaRPr lang="it-IT" sz="1800" b="1" u="sng" dirty="0"/>
          </a:p>
          <a:p>
            <a:pPr lvl="1" algn="just">
              <a:buFont typeface="Wingdings" pitchFamily="2" charset="2"/>
              <a:buChar char="Ø"/>
            </a:pPr>
            <a:r>
              <a:rPr lang="it-IT" sz="1800" dirty="0"/>
              <a:t>all'assolvimento degli obblighi di cui alla medesima legge e </a:t>
            </a:r>
          </a:p>
          <a:p>
            <a:pPr lvl="1" algn="just">
              <a:buFont typeface="Wingdings" pitchFamily="2" charset="2"/>
              <a:buChar char="Ø"/>
            </a:pPr>
            <a:r>
              <a:rPr lang="it-IT" sz="1800" dirty="0"/>
              <a:t>alle eventuali sanzioni e provvedimenti disposti a loro carico </a:t>
            </a:r>
            <a:r>
              <a:rPr lang="it-IT" sz="1800" b="1" u="sng" dirty="0"/>
              <a:t>nel triennio antecedente la data di scadenza di presentazione delle offerte</a:t>
            </a:r>
            <a:r>
              <a:rPr lang="it-IT" sz="1800" dirty="0"/>
              <a:t>. </a:t>
            </a:r>
          </a:p>
          <a:p>
            <a:pPr algn="just">
              <a:buFont typeface="Wingdings" pitchFamily="2" charset="2"/>
              <a:buChar char="Ø"/>
            </a:pPr>
            <a:endParaRPr lang="it-IT" sz="1800" dirty="0"/>
          </a:p>
          <a:p>
            <a:pPr algn="just">
              <a:buFont typeface="Wingdings" pitchFamily="2" charset="2"/>
              <a:buChar char="Ø"/>
            </a:pPr>
            <a:r>
              <a:rPr lang="it-IT" sz="1800" dirty="0"/>
              <a:t>La relazione di cui al presente comma è trasmessa </a:t>
            </a:r>
            <a:r>
              <a:rPr lang="it-IT" sz="1800" b="1" u="sng" dirty="0">
                <a:solidFill>
                  <a:srgbClr val="FFFF00"/>
                </a:solidFill>
              </a:rPr>
              <a:t>alle rappresentanze sindacali aziendali</a:t>
            </a:r>
            <a:endParaRPr lang="it-IT" sz="1700" b="1" u="sng"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990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189255"/>
            <a:ext cx="8151091" cy="5201606"/>
          </a:xfrm>
        </p:spPr>
        <p:txBody>
          <a:bodyPr>
            <a:normAutofit fontScale="92500" lnSpcReduction="10000"/>
          </a:bodyPr>
          <a:lstStyle/>
          <a:p>
            <a:pPr algn="just">
              <a:lnSpc>
                <a:spcPct val="110000"/>
              </a:lnSpc>
              <a:buFont typeface="Wingdings" pitchFamily="2" charset="2"/>
              <a:buChar char="Ø"/>
            </a:pPr>
            <a:r>
              <a:rPr lang="it-IT" sz="1800" dirty="0"/>
              <a:t>La versione iniziale dell'art. 17 della Legge n. 68/99 prevedeva anche la presentazione di una certificazione pubblica: "</a:t>
            </a:r>
            <a:r>
              <a:rPr lang="it-IT" sz="1800" i="1" dirty="0"/>
              <a:t>Le imprese, sia pubbliche sia private, qualora partecipino a bandi per appalti pubblici o intrattengono rapporti convenzionali o di concessione con Pubbliche Amministrazioni, sono tenute a presentare preventivamente alle stesse la dichiarazione del legale rappresentante che attesti di essere in regola con le norme che disciplinano il diritto al lavoro dei disabili, </a:t>
            </a:r>
            <a:r>
              <a:rPr lang="it-IT" sz="1800" b="1" i="1" dirty="0">
                <a:solidFill>
                  <a:srgbClr val="FFFF00"/>
                </a:solidFill>
              </a:rPr>
              <a:t>nonché apposita certificazione rilasciata dagli uffici competenti dalla quale risulti l'ottemperanza alle norme della presente legge </a:t>
            </a:r>
            <a:r>
              <a:rPr lang="it-IT" sz="1800" i="1" dirty="0"/>
              <a:t>pena l'esclusione.</a:t>
            </a:r>
            <a:r>
              <a:rPr lang="it-IT" sz="1800" dirty="0"/>
              <a:t>”</a:t>
            </a:r>
          </a:p>
          <a:p>
            <a:pPr algn="just">
              <a:lnSpc>
                <a:spcPct val="110000"/>
              </a:lnSpc>
              <a:buFont typeface="Wingdings" pitchFamily="2" charset="2"/>
              <a:buChar char="Ø"/>
            </a:pPr>
            <a:r>
              <a:rPr lang="it-IT" sz="1800" dirty="0"/>
              <a:t>L’inciso riportato in giallo è stato eliminato dall'art. 40, co. 5, del D.L. 25 giugno 2008, n. 112, convertito, con modificazioni, dalla L. 6 agosto 2008, n. 133.</a:t>
            </a:r>
          </a:p>
          <a:p>
            <a:pPr algn="just">
              <a:lnSpc>
                <a:spcPct val="110000"/>
              </a:lnSpc>
              <a:buFont typeface="Wingdings" pitchFamily="2" charset="2"/>
              <a:buChar char="Ø"/>
            </a:pPr>
            <a:r>
              <a:rPr lang="it-IT" sz="1800" dirty="0"/>
              <a:t>Modifica “recepita” dall’art. 80, co. 5, lett. i), del nuovo Codice.  </a:t>
            </a:r>
          </a:p>
          <a:p>
            <a:pPr algn="just">
              <a:lnSpc>
                <a:spcPct val="110000"/>
              </a:lnSpc>
              <a:buFont typeface="Wingdings" pitchFamily="2" charset="2"/>
              <a:buChar char="Ø"/>
            </a:pPr>
            <a:r>
              <a:rPr lang="it-IT" sz="1800" dirty="0"/>
              <a:t>Nell’ambito del sistema </a:t>
            </a:r>
            <a:r>
              <a:rPr lang="it-IT" sz="1800" dirty="0" err="1"/>
              <a:t>AVCPass</a:t>
            </a:r>
            <a:r>
              <a:rPr lang="it-IT" sz="1800" dirty="0"/>
              <a:t>, la verifica ex L. n. 68/1999 non è tra quelle in cooperazione applicativa, pertanto – così come riportato nella Delibera n. 157/2016 – le stazioni appaltanti provvedono al recupero della documentazione a comprova, secondo le modalità previste dall’art. 40, co. 1, del DPR n. 445 del 2000.</a:t>
            </a:r>
          </a:p>
          <a:p>
            <a:pPr algn="just">
              <a:lnSpc>
                <a:spcPct val="110000"/>
              </a:lnSpc>
              <a:buFont typeface="Wingdings" pitchFamily="2" charset="2"/>
              <a:buChar char="Ø"/>
            </a:pPr>
            <a:r>
              <a:rPr lang="it-IT" sz="1800" dirty="0"/>
              <a:t>Tale disposizione nel richiamare le dichiarazioni di cui agli articoli 46 e 47 del citato DPR crea dinamicamente un collegamento con la disciplina degli accertamenti d’ufficio (art. 43).</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097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233872"/>
            <a:ext cx="8151091" cy="5127171"/>
          </a:xfrm>
        </p:spPr>
        <p:txBody>
          <a:bodyPr>
            <a:normAutofit fontScale="85000" lnSpcReduction="10000"/>
          </a:bodyPr>
          <a:lstStyle/>
          <a:p>
            <a:pPr algn="just">
              <a:lnSpc>
                <a:spcPct val="120000"/>
              </a:lnSpc>
              <a:buFont typeface="Wingdings" pitchFamily="2" charset="2"/>
              <a:buChar char="Ø"/>
            </a:pPr>
            <a:r>
              <a:rPr lang="it-IT" sz="2200" b="1" dirty="0"/>
              <a:t>DPR 28 dicembre 2000, n. 445</a:t>
            </a:r>
          </a:p>
          <a:p>
            <a:pPr algn="just">
              <a:lnSpc>
                <a:spcPct val="120000"/>
              </a:lnSpc>
              <a:buFont typeface="Wingdings" pitchFamily="2" charset="2"/>
              <a:buChar char="Ø"/>
            </a:pPr>
            <a:endParaRPr lang="it-IT" sz="400" dirty="0"/>
          </a:p>
          <a:p>
            <a:pPr marL="0" indent="0" algn="just">
              <a:lnSpc>
                <a:spcPct val="120000"/>
              </a:lnSpc>
              <a:buNone/>
            </a:pPr>
            <a:r>
              <a:rPr lang="it-IT" sz="1900" b="1" dirty="0">
                <a:solidFill>
                  <a:srgbClr val="FFFF00"/>
                </a:solidFill>
              </a:rPr>
              <a:t>Art. 40 (L) Certificati</a:t>
            </a:r>
          </a:p>
          <a:p>
            <a:pPr marL="0" indent="0" algn="just">
              <a:lnSpc>
                <a:spcPct val="120000"/>
              </a:lnSpc>
              <a:buNone/>
            </a:pPr>
            <a:r>
              <a:rPr lang="it-IT" sz="1900" dirty="0"/>
              <a:t>01. </a:t>
            </a:r>
            <a:r>
              <a:rPr lang="it-IT" sz="1900" dirty="0">
                <a:solidFill>
                  <a:srgbClr val="FFFF00"/>
                </a:solidFill>
              </a:rPr>
              <a:t>Le certificazioni rilasciate dalla Pubblica Amministrazione in ordine a stati, qualità personali e fatti sono valide e utilizzabili solo nei rapporti tra privati</a:t>
            </a:r>
            <a:r>
              <a:rPr lang="it-IT" sz="1900" dirty="0"/>
              <a:t>. Nei rapporti con gli organi della P.A. e i gestori di pubblici servizi i certificati e gli atti di notorietà sono sempre sostituiti dalle dichiarazioni di cui agli articoli 46 e 47.</a:t>
            </a:r>
          </a:p>
          <a:p>
            <a:pPr marL="0" indent="0" algn="just">
              <a:lnSpc>
                <a:spcPct val="120000"/>
              </a:lnSpc>
              <a:buNone/>
            </a:pPr>
            <a:r>
              <a:rPr lang="it-IT" sz="1900" dirty="0"/>
              <a:t>02. Sulle certificazioni da produrre ai soggetti privati è apposta, a pena di nullità, la dicitura: «Il presente certificato non può essere prodotto agli organi della P.A. o ai privati gestori di pubblici servizi».</a:t>
            </a:r>
          </a:p>
          <a:p>
            <a:pPr algn="just">
              <a:lnSpc>
                <a:spcPct val="120000"/>
              </a:lnSpc>
              <a:buFont typeface="Arial" panose="020B0604020202020204" pitchFamily="34" charset="0"/>
              <a:buChar char="•"/>
            </a:pPr>
            <a:endParaRPr lang="it-IT" sz="1800" dirty="0"/>
          </a:p>
          <a:p>
            <a:pPr marL="0" indent="0" algn="just">
              <a:lnSpc>
                <a:spcPct val="120000"/>
              </a:lnSpc>
              <a:buNone/>
            </a:pPr>
            <a:r>
              <a:rPr lang="it-IT" sz="1900" b="1" dirty="0">
                <a:solidFill>
                  <a:srgbClr val="FFFF00"/>
                </a:solidFill>
              </a:rPr>
              <a:t>Art. 43 (L - </a:t>
            </a:r>
            <a:r>
              <a:rPr lang="it-IT" sz="1900" b="1" dirty="0" err="1">
                <a:solidFill>
                  <a:srgbClr val="FFFF00"/>
                </a:solidFill>
              </a:rPr>
              <a:t>R</a:t>
            </a:r>
            <a:r>
              <a:rPr lang="it-IT" sz="1900" b="1" dirty="0">
                <a:solidFill>
                  <a:srgbClr val="FFFF00"/>
                </a:solidFill>
              </a:rPr>
              <a:t>) Accertamenti d'ufficio</a:t>
            </a:r>
          </a:p>
          <a:p>
            <a:pPr marL="0" indent="0" algn="just">
              <a:lnSpc>
                <a:spcPct val="120000"/>
              </a:lnSpc>
              <a:buNone/>
            </a:pPr>
            <a:r>
              <a:rPr lang="it-IT" sz="1900" dirty="0"/>
              <a:t>1. Le Amministrazioni Pubbliche e i gestori di pubblici servizi </a:t>
            </a:r>
            <a:r>
              <a:rPr lang="it-IT" sz="1900" dirty="0">
                <a:solidFill>
                  <a:srgbClr val="FFFF00"/>
                </a:solidFill>
              </a:rPr>
              <a:t>sono tenuti ad acquisire d’ufficio le informazioni oggetto delle dichiarazioni sostitutive di cui agli articoli 46 e 47</a:t>
            </a:r>
            <a:r>
              <a:rPr lang="it-IT" sz="1900" dirty="0"/>
              <a:t>, nonché tutti i dati e i documenti che siano in possesso delle Pubbliche Amministrazioni, previa indicazione, da parte dell’interessato, degli elementi indispensabili per il reperimento delle informazioni o dei dati richiesti, ovvero ad accettare la dichiarazione sostitutiva prodotta dall’interessato.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871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98233"/>
            <a:ext cx="8151091" cy="4236645"/>
          </a:xfrm>
        </p:spPr>
        <p:txBody>
          <a:bodyPr>
            <a:normAutofit/>
          </a:bodyPr>
          <a:lstStyle/>
          <a:p>
            <a:pPr algn="just">
              <a:buFont typeface="Wingdings" pitchFamily="2" charset="2"/>
              <a:buChar char="Ø"/>
            </a:pPr>
            <a:r>
              <a:rPr lang="it-IT" sz="1800" dirty="0"/>
              <a:t>Si ricorda che la richiamata Legge n. 68/1999 prevede, tra l’altro, l’attribuzione in favore dei soggetti disabili di una </a:t>
            </a:r>
            <a:r>
              <a:rPr lang="it-IT" sz="1800" b="1" dirty="0">
                <a:solidFill>
                  <a:srgbClr val="FFFF00"/>
                </a:solidFill>
              </a:rPr>
              <a:t>quota di riserva </a:t>
            </a:r>
            <a:r>
              <a:rPr lang="it-IT" sz="1800" dirty="0"/>
              <a:t>nelle assunzioni in misura diversificata a seconda delle dimensioni dell'azienda. I datori di lavoro pubblici e privati sono infatti tenuti ad assumere (art. 3): </a:t>
            </a:r>
          </a:p>
          <a:p>
            <a:pPr lvl="1" algn="just"/>
            <a:r>
              <a:rPr lang="it-IT" sz="1800" dirty="0"/>
              <a:t>il 7% dei lavoratori occupati, se occupano più di 50 dipendenti; </a:t>
            </a:r>
          </a:p>
          <a:p>
            <a:pPr lvl="1" algn="just"/>
            <a:r>
              <a:rPr lang="it-IT" sz="1800" dirty="0"/>
              <a:t>due lavoratori, se occupano da 36 a 50 dipendenti;</a:t>
            </a:r>
          </a:p>
          <a:p>
            <a:pPr lvl="1" algn="just"/>
            <a:r>
              <a:rPr lang="it-IT" sz="1800" dirty="0"/>
              <a:t>un lavoratore, se occupano da 15 a 35 dipendenti. </a:t>
            </a:r>
          </a:p>
          <a:p>
            <a:pPr marL="440871" lvl="1" indent="0" algn="just">
              <a:buNone/>
            </a:pPr>
            <a:r>
              <a:rPr lang="it-IT" sz="1800" dirty="0"/>
              <a:t>La medesima normativa attribuisce inoltre, in favore di determinati soggetti una quota di riserva, sul numero di dipendenti dei datori di lavoro pubblici e privati che occupano più di cinquanta dipendenti, pari a un punto percentuale (art. 18). </a:t>
            </a:r>
          </a:p>
          <a:p>
            <a:pPr marL="0" indent="0" algn="just">
              <a:buNone/>
            </a:pPr>
            <a:endParaRPr lang="it-IT" sz="1800" dirty="0"/>
          </a:p>
          <a:p>
            <a:pPr algn="just">
              <a:buFont typeface="Wingdings" pitchFamily="2" charset="2"/>
              <a:buChar char="Ø"/>
            </a:pPr>
            <a:r>
              <a:rPr lang="it-IT" sz="1800" b="1" dirty="0">
                <a:solidFill>
                  <a:srgbClr val="FFFF00"/>
                </a:solidFill>
              </a:rPr>
              <a:t>Anche in caso di inadempimento del suddetto obbligo </a:t>
            </a:r>
            <a:r>
              <a:rPr lang="it-IT" sz="1800" dirty="0">
                <a:solidFill>
                  <a:srgbClr val="FFFF00"/>
                </a:solidFill>
              </a:rPr>
              <a:t>si applicano le </a:t>
            </a:r>
            <a:r>
              <a:rPr lang="it-IT" sz="1800" b="1" dirty="0">
                <a:solidFill>
                  <a:srgbClr val="FFFF00"/>
                </a:solidFill>
              </a:rPr>
              <a:t>penali previste dai contratti di appalto </a:t>
            </a:r>
            <a:r>
              <a:rPr lang="it-IT" sz="1800" dirty="0">
                <a:solidFill>
                  <a:srgbClr val="FFFF00"/>
                </a:solidFill>
              </a:rPr>
              <a:t>(vedi </a:t>
            </a:r>
            <a:r>
              <a:rPr lang="it-IT" sz="1800" i="1" dirty="0">
                <a:solidFill>
                  <a:srgbClr val="FFFF00"/>
                </a:solidFill>
              </a:rPr>
              <a:t>ante</a:t>
            </a:r>
            <a:r>
              <a:rPr lang="it-IT" sz="1800" dirty="0">
                <a:solidFill>
                  <a:srgbClr val="FFFF00"/>
                </a:solidFill>
              </a:rPr>
              <a:t>) (</a:t>
            </a:r>
            <a:r>
              <a:rPr lang="it-IT" sz="1800" b="1" dirty="0">
                <a:solidFill>
                  <a:srgbClr val="FFFF00"/>
                </a:solidFill>
              </a:rPr>
              <a:t>comma 6, primo periodo</a:t>
            </a:r>
            <a:r>
              <a:rPr lang="it-IT" sz="1800" dirty="0">
                <a:solidFill>
                  <a:srgbClr val="FFFF00"/>
                </a:solidFill>
              </a:rPr>
              <a:t>).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B521589-F647-43BF-A9CF-77F21066F59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410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105631"/>
            <a:ext cx="8229600" cy="5384622"/>
          </a:xfrm>
        </p:spPr>
        <p:txBody>
          <a:bodyPr>
            <a:normAutofit lnSpcReduction="10000"/>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700" dirty="0"/>
              <a:t>4. Le stazioni appaltanti </a:t>
            </a:r>
            <a:r>
              <a:rPr lang="it-IT" sz="1700" b="1" u="sng" dirty="0"/>
              <a:t>prevedono</a:t>
            </a:r>
            <a:r>
              <a:rPr lang="it-IT" sz="1700" dirty="0"/>
              <a:t>, nei bandi di gara, negli avvisi e negli inviti, </a:t>
            </a:r>
            <a:r>
              <a:rPr lang="it-IT" sz="1700" b="1" u="sng" dirty="0"/>
              <a:t>specifiche clausole dirette all'inserimento, come </a:t>
            </a:r>
            <a:r>
              <a:rPr lang="it-IT" sz="1700" b="1" u="sng" dirty="0">
                <a:solidFill>
                  <a:schemeClr val="accent4">
                    <a:lumMod val="40000"/>
                    <a:lumOff val="60000"/>
                  </a:schemeClr>
                </a:solidFill>
              </a:rPr>
              <a:t>requisiti necessari </a:t>
            </a:r>
            <a:r>
              <a:rPr lang="it-IT" sz="1700" b="1" u="sng" dirty="0"/>
              <a:t>e come </a:t>
            </a:r>
            <a:r>
              <a:rPr lang="it-IT" sz="1700" b="1" u="sng" dirty="0">
                <a:solidFill>
                  <a:schemeClr val="accent2">
                    <a:lumMod val="20000"/>
                    <a:lumOff val="80000"/>
                  </a:schemeClr>
                </a:solidFill>
              </a:rPr>
              <a:t>ulteriori</a:t>
            </a:r>
            <a:r>
              <a:rPr lang="it-IT" sz="1700" b="1" u="sng" dirty="0">
                <a:solidFill>
                  <a:srgbClr val="CBFDB5"/>
                </a:solidFill>
              </a:rPr>
              <a:t> requisiti premiali </a:t>
            </a:r>
            <a:r>
              <a:rPr lang="it-IT" sz="1700" b="1" u="sng" dirty="0"/>
              <a:t>dell'offerta</a:t>
            </a:r>
            <a:r>
              <a:rPr lang="it-IT" sz="1700" dirty="0"/>
              <a:t>, </a:t>
            </a:r>
            <a:r>
              <a:rPr lang="it-IT" sz="1700" b="1" dirty="0">
                <a:solidFill>
                  <a:schemeClr val="accent2">
                    <a:lumMod val="20000"/>
                    <a:lumOff val="80000"/>
                  </a:schemeClr>
                </a:solidFill>
              </a:rPr>
              <a:t>di criteri orientati </a:t>
            </a:r>
          </a:p>
          <a:p>
            <a:pPr algn="just">
              <a:buFont typeface="Wingdings" pitchFamily="2" charset="2"/>
              <a:buChar char="Ø"/>
            </a:pPr>
            <a:r>
              <a:rPr lang="it-IT" sz="1700" b="1" dirty="0">
                <a:solidFill>
                  <a:srgbClr val="FFFF00"/>
                </a:solidFill>
              </a:rPr>
              <a:t>a promuovere l'imprenditoria giovanile, </a:t>
            </a:r>
          </a:p>
          <a:p>
            <a:pPr algn="just">
              <a:buFont typeface="Wingdings" pitchFamily="2" charset="2"/>
              <a:buChar char="Ø"/>
            </a:pPr>
            <a:r>
              <a:rPr lang="it-IT" sz="1700" b="1" dirty="0">
                <a:solidFill>
                  <a:srgbClr val="00FDF9"/>
                </a:solidFill>
              </a:rPr>
              <a:t>l'inclusione lavorativa delle persone disabili,</a:t>
            </a:r>
          </a:p>
          <a:p>
            <a:pPr algn="just">
              <a:buFont typeface="Wingdings" pitchFamily="2" charset="2"/>
              <a:buChar char="Ø"/>
            </a:pPr>
            <a:r>
              <a:rPr lang="it-IT" sz="1700" b="1" dirty="0">
                <a:solidFill>
                  <a:srgbClr val="FFFF00"/>
                </a:solidFill>
              </a:rPr>
              <a:t>la parità di genere e </a:t>
            </a:r>
          </a:p>
          <a:p>
            <a:pPr algn="just">
              <a:buFont typeface="Wingdings" pitchFamily="2" charset="2"/>
              <a:buChar char="Ø"/>
            </a:pPr>
            <a:r>
              <a:rPr lang="it-IT" sz="1700" b="1" dirty="0">
                <a:solidFill>
                  <a:srgbClr val="FFFF00"/>
                </a:solidFill>
              </a:rPr>
              <a:t>l'assunzione di giovani, con età inferiore a trentasei anni, e donne. </a:t>
            </a:r>
          </a:p>
          <a:p>
            <a:pPr marL="0" indent="0" algn="just">
              <a:buNone/>
            </a:pPr>
            <a:r>
              <a:rPr lang="it-IT" sz="1700" dirty="0"/>
              <a:t>Il contenuto delle clausole è determinato tenendo, tra l'altro, conto </a:t>
            </a:r>
          </a:p>
          <a:p>
            <a:pPr algn="just">
              <a:buFont typeface="Wingdings" pitchFamily="2" charset="2"/>
              <a:buChar char="Ø"/>
            </a:pPr>
            <a:r>
              <a:rPr lang="it-IT" sz="1700" dirty="0"/>
              <a:t>dei </a:t>
            </a:r>
            <a:r>
              <a:rPr lang="it-IT" sz="1700" b="1" u="sng" dirty="0"/>
              <a:t>principi</a:t>
            </a:r>
            <a:r>
              <a:rPr lang="it-IT" sz="1700" dirty="0"/>
              <a:t> di libera concorrenza, proporzionalità e non discriminazione, </a:t>
            </a:r>
          </a:p>
          <a:p>
            <a:pPr algn="just">
              <a:buFont typeface="Wingdings" pitchFamily="2" charset="2"/>
              <a:buChar char="Ø"/>
            </a:pPr>
            <a:r>
              <a:rPr lang="it-IT" sz="1700" dirty="0" err="1"/>
              <a:t>nonchè</a:t>
            </a:r>
            <a:r>
              <a:rPr lang="it-IT" sz="1700" dirty="0"/>
              <a:t> </a:t>
            </a:r>
            <a:r>
              <a:rPr lang="it-IT" sz="1700" b="1" u="sng" dirty="0"/>
              <a:t>dell'oggetto del contratto</a:t>
            </a:r>
            <a:r>
              <a:rPr lang="it-IT" sz="1700" dirty="0"/>
              <a:t>, </a:t>
            </a:r>
          </a:p>
          <a:p>
            <a:pPr algn="just">
              <a:buFont typeface="Wingdings" pitchFamily="2" charset="2"/>
              <a:buChar char="Ø"/>
            </a:pPr>
            <a:r>
              <a:rPr lang="it-IT" sz="1700" dirty="0"/>
              <a:t>della </a:t>
            </a:r>
            <a:r>
              <a:rPr lang="it-IT" sz="1700" b="1" u="sng" dirty="0"/>
              <a:t>tipologia e della natura del singolo progetto in relazione ai profili occupazionali richiesti, </a:t>
            </a:r>
          </a:p>
          <a:p>
            <a:pPr algn="just">
              <a:buFont typeface="Wingdings" pitchFamily="2" charset="2"/>
              <a:buChar char="Ø"/>
            </a:pPr>
            <a:r>
              <a:rPr lang="it-IT" sz="1700" dirty="0"/>
              <a:t>dei </a:t>
            </a:r>
            <a:r>
              <a:rPr lang="it-IT" sz="1700" b="1" u="sng" dirty="0"/>
              <a:t>principi dell'Unione europea</a:t>
            </a:r>
            <a:r>
              <a:rPr lang="it-IT" sz="1700" dirty="0"/>
              <a:t>, </a:t>
            </a:r>
          </a:p>
          <a:p>
            <a:pPr algn="just">
              <a:buFont typeface="Wingdings" pitchFamily="2" charset="2"/>
              <a:buChar char="Ø"/>
            </a:pPr>
            <a:r>
              <a:rPr lang="it-IT" sz="1700" dirty="0"/>
              <a:t>degli </a:t>
            </a:r>
            <a:r>
              <a:rPr lang="it-IT" sz="1700" b="1" u="sng" dirty="0"/>
              <a:t>indicatori degli obiettivi attesi in termini di occupazione femminile e giovanile, </a:t>
            </a:r>
            <a:r>
              <a:rPr lang="it-IT" sz="1800" b="1" u="sng" dirty="0">
                <a:solidFill>
                  <a:srgbClr val="00FDF9"/>
                </a:solidFill>
              </a:rPr>
              <a:t>e di tasso di occupazione delle persone disabili</a:t>
            </a:r>
            <a:r>
              <a:rPr lang="it-IT" sz="1800" dirty="0"/>
              <a:t> </a:t>
            </a:r>
            <a:r>
              <a:rPr lang="it-IT" sz="1700" dirty="0"/>
              <a:t>al 2026, anche in considerazione dei corrispondenti valori medi </a:t>
            </a:r>
            <a:r>
              <a:rPr lang="it-IT" sz="1700" dirty="0" err="1"/>
              <a:t>nonchè</a:t>
            </a:r>
            <a:r>
              <a:rPr lang="it-IT" sz="1700" dirty="0"/>
              <a:t> dei corrispondenti indicatori medi settoriali europei in cui vengono svolti i progetti. </a:t>
            </a:r>
          </a:p>
          <a:p>
            <a:pPr marL="0" indent="0" algn="just">
              <a:buNone/>
            </a:pPr>
            <a:endParaRPr lang="it-IT" sz="8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21A7B87-1574-4B10-8B59-BC6C00DC3C60}"/>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612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373987"/>
            <a:ext cx="8229600" cy="3983205"/>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endParaRPr lang="it-IT" sz="1800" dirty="0"/>
          </a:p>
          <a:p>
            <a:pPr marL="0" indent="0" algn="just">
              <a:buNone/>
            </a:pPr>
            <a:r>
              <a:rPr lang="it-IT" sz="1800" dirty="0"/>
              <a:t>4. … Fermo restando quanto previsto al comma 7, è </a:t>
            </a:r>
            <a:r>
              <a:rPr lang="it-IT" sz="1800" b="1" u="sng" dirty="0">
                <a:solidFill>
                  <a:schemeClr val="accent4">
                    <a:lumMod val="40000"/>
                    <a:lumOff val="60000"/>
                  </a:schemeClr>
                </a:solidFill>
              </a:rPr>
              <a:t>requisito necessario dell'offerta</a:t>
            </a:r>
            <a:r>
              <a:rPr lang="it-IT" sz="1800" b="1" dirty="0">
                <a:solidFill>
                  <a:schemeClr val="accent4">
                    <a:lumMod val="40000"/>
                    <a:lumOff val="60000"/>
                  </a:schemeClr>
                </a:solidFill>
              </a:rPr>
              <a:t> </a:t>
            </a:r>
          </a:p>
          <a:p>
            <a:pPr algn="just">
              <a:buFont typeface="Wingdings" pitchFamily="2" charset="2"/>
              <a:buChar char="Ø"/>
            </a:pPr>
            <a:endParaRPr lang="it-IT" sz="1800" b="1" u="sng" dirty="0">
              <a:solidFill>
                <a:srgbClr val="00FDF9"/>
              </a:solidFill>
            </a:endParaRPr>
          </a:p>
          <a:p>
            <a:pPr algn="just">
              <a:buFont typeface="Wingdings" pitchFamily="2" charset="2"/>
              <a:buChar char="Ø"/>
            </a:pPr>
            <a:r>
              <a:rPr lang="it-IT" sz="1800" b="1" u="sng" dirty="0">
                <a:solidFill>
                  <a:srgbClr val="00FDF9"/>
                </a:solidFill>
              </a:rPr>
              <a:t>l'aver assolto, al momento della presentazione dell'offerta stessa, agli obblighi di cui alla Legge 12 marzo 1999, n. 68</a:t>
            </a:r>
            <a:r>
              <a:rPr lang="it-IT" sz="1800" dirty="0">
                <a:solidFill>
                  <a:srgbClr val="00FDF9"/>
                </a:solidFill>
              </a:rPr>
              <a:t>, </a:t>
            </a:r>
          </a:p>
          <a:p>
            <a:pPr algn="just">
              <a:buFont typeface="Wingdings" pitchFamily="2" charset="2"/>
              <a:buChar char="Ø"/>
            </a:pPr>
            <a:endParaRPr lang="it-IT" sz="1800" dirty="0"/>
          </a:p>
          <a:p>
            <a:pPr algn="just">
              <a:buFont typeface="Wingdings" pitchFamily="2" charset="2"/>
              <a:buChar char="Ø"/>
            </a:pPr>
            <a:r>
              <a:rPr lang="it-IT" sz="1800" dirty="0"/>
              <a:t>e </a:t>
            </a:r>
            <a:r>
              <a:rPr lang="it-IT" sz="1800" b="1" u="sng" dirty="0">
                <a:solidFill>
                  <a:srgbClr val="00FDF9"/>
                </a:solidFill>
              </a:rPr>
              <a:t>l'assunzione</a:t>
            </a:r>
            <a:r>
              <a:rPr lang="it-IT" sz="1800" b="1" dirty="0"/>
              <a:t> dell'obbligo di assicurare, </a:t>
            </a:r>
            <a:r>
              <a:rPr lang="it-IT" sz="1800" b="1" u="sng" dirty="0">
                <a:solidFill>
                  <a:srgbClr val="00FDF9"/>
                </a:solidFill>
              </a:rPr>
              <a:t>in caso di aggiudicazione del contratto</a:t>
            </a:r>
            <a:r>
              <a:rPr lang="it-IT" sz="1800" dirty="0"/>
              <a:t>, </a:t>
            </a:r>
            <a:r>
              <a:rPr lang="it-IT" sz="1800" b="1" dirty="0"/>
              <a:t>una </a:t>
            </a:r>
            <a:r>
              <a:rPr lang="it-IT" sz="1800" b="1" u="sng" dirty="0"/>
              <a:t>quota pari almeno al 30%, delle assunzioni necessarie per l'esecuzione del contratto o per la realizzazione di attività ad esso connesse o strumentali,</a:t>
            </a:r>
            <a:r>
              <a:rPr lang="it-IT" sz="1800" b="1" dirty="0"/>
              <a:t> sia all'occupazione giovanile sia all'occupazione femminile.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21A7B87-1574-4B10-8B59-BC6C00DC3C60}"/>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2626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133061"/>
            <a:ext cx="8229599" cy="5367131"/>
          </a:xfrm>
        </p:spPr>
        <p:txBody>
          <a:bodyPr>
            <a:normAutofit fontScale="92500" lnSpcReduction="20000"/>
          </a:bodyPr>
          <a:lstStyle/>
          <a:p>
            <a:pPr marL="0" indent="0" algn="just">
              <a:lnSpc>
                <a:spcPct val="120000"/>
              </a:lnSpc>
              <a:buNone/>
            </a:pPr>
            <a:r>
              <a:rPr lang="it-IT" sz="2100" b="1" dirty="0">
                <a:solidFill>
                  <a:srgbClr val="FFFF00"/>
                </a:solidFill>
              </a:rPr>
              <a:t>Art. 47 D.L. n. 77/2021 (Pari opportunità e inclusione lavorativa nei contratti pubblici, nel PNRR e nel PNC)</a:t>
            </a:r>
          </a:p>
          <a:p>
            <a:pPr marL="0" indent="0" algn="just">
              <a:lnSpc>
                <a:spcPct val="120000"/>
              </a:lnSpc>
              <a:buNone/>
            </a:pPr>
            <a:r>
              <a:rPr lang="it-IT" sz="1800" dirty="0"/>
              <a:t>5. Ulteriori </a:t>
            </a:r>
            <a:r>
              <a:rPr lang="it-IT" sz="1800" b="1" dirty="0">
                <a:solidFill>
                  <a:srgbClr val="CBFDB5"/>
                </a:solidFill>
              </a:rPr>
              <a:t>misure premiali </a:t>
            </a:r>
            <a:r>
              <a:rPr lang="it-IT" sz="1800" dirty="0"/>
              <a:t>possono prevedere l'assegnazione di un punteggio aggiuntivo all'offerente o al candidato che: </a:t>
            </a:r>
          </a:p>
          <a:p>
            <a:pPr marL="0" indent="0" algn="just">
              <a:lnSpc>
                <a:spcPct val="120000"/>
              </a:lnSpc>
              <a:buNone/>
            </a:pPr>
            <a:r>
              <a:rPr lang="it-IT" sz="1800" dirty="0"/>
              <a:t>a) </a:t>
            </a:r>
            <a:r>
              <a:rPr lang="it-IT" sz="1800" b="1" u="sng" dirty="0"/>
              <a:t>nei tre anni antecedenti la data di scadenza del termine di presentazione delle offerte, </a:t>
            </a:r>
            <a:r>
              <a:rPr lang="it-IT" sz="1800" b="1" u="sng" dirty="0">
                <a:solidFill>
                  <a:srgbClr val="00FDF9"/>
                </a:solidFill>
              </a:rPr>
              <a:t>non risulti destinatario di accertamenti relativi ad atti o comportamenti discriminatori</a:t>
            </a:r>
          </a:p>
          <a:p>
            <a:pPr algn="just">
              <a:lnSpc>
                <a:spcPct val="120000"/>
              </a:lnSpc>
              <a:buFont typeface="Wingdings" pitchFamily="2" charset="2"/>
              <a:buChar char="Ø"/>
            </a:pPr>
            <a:r>
              <a:rPr lang="it-IT" sz="1800" dirty="0"/>
              <a:t>ai sensi dell’art. 44 del </a:t>
            </a:r>
            <a:r>
              <a:rPr lang="it-IT" sz="1800" dirty="0" err="1"/>
              <a:t>D.Lgs.</a:t>
            </a:r>
            <a:r>
              <a:rPr lang="it-IT" sz="1800" dirty="0"/>
              <a:t> 25 luglio 1998, n. 286 </a:t>
            </a:r>
            <a:r>
              <a:rPr lang="it-IT" sz="1800" dirty="0">
                <a:solidFill>
                  <a:srgbClr val="CBFDB5"/>
                </a:solidFill>
              </a:rPr>
              <a:t>(T.U. immigrazione e stranieri)</a:t>
            </a:r>
          </a:p>
          <a:p>
            <a:pPr algn="just">
              <a:lnSpc>
                <a:spcPct val="120000"/>
              </a:lnSpc>
              <a:buFont typeface="Wingdings" pitchFamily="2" charset="2"/>
              <a:buChar char="Ø"/>
            </a:pPr>
            <a:r>
              <a:rPr lang="it-IT" sz="1800" dirty="0"/>
              <a:t>dell’art. 4 del </a:t>
            </a:r>
            <a:r>
              <a:rPr lang="it-IT" sz="1800" dirty="0" err="1"/>
              <a:t>D.Lgs.</a:t>
            </a:r>
            <a:r>
              <a:rPr lang="it-IT" sz="1800" dirty="0"/>
              <a:t> 9 luglio 2003, n. 215 </a:t>
            </a:r>
            <a:r>
              <a:rPr lang="it-IT" sz="1800" dirty="0">
                <a:solidFill>
                  <a:srgbClr val="CBFDB5"/>
                </a:solidFill>
              </a:rPr>
              <a:t>(Attuazione della Direttiva 2000/43/CE per la parità di trattamento tra le persone indipendentemente dalla razza e dall'origine etnica)</a:t>
            </a:r>
          </a:p>
          <a:p>
            <a:pPr algn="just">
              <a:lnSpc>
                <a:spcPct val="120000"/>
              </a:lnSpc>
              <a:buFont typeface="Wingdings" pitchFamily="2" charset="2"/>
              <a:buChar char="Ø"/>
            </a:pPr>
            <a:r>
              <a:rPr lang="it-IT" sz="1800" dirty="0"/>
              <a:t>dell’art. 4 del </a:t>
            </a:r>
            <a:r>
              <a:rPr lang="it-IT" sz="1800" dirty="0" err="1"/>
              <a:t>D.Lgs.</a:t>
            </a:r>
            <a:r>
              <a:rPr lang="it-IT" sz="1800" dirty="0"/>
              <a:t> 9 luglio 2003, n. 216 </a:t>
            </a:r>
            <a:r>
              <a:rPr lang="it-IT" sz="1800" dirty="0">
                <a:solidFill>
                  <a:srgbClr val="CBFDB5"/>
                </a:solidFill>
              </a:rPr>
              <a:t>(Attuazione della Direttiva 2000/78/CE per la parità di trattamento in materia di occupazione e di condizioni di lavoro)</a:t>
            </a:r>
          </a:p>
          <a:p>
            <a:pPr algn="just">
              <a:lnSpc>
                <a:spcPct val="120000"/>
              </a:lnSpc>
              <a:buFont typeface="Wingdings" pitchFamily="2" charset="2"/>
              <a:buChar char="Ø"/>
            </a:pPr>
            <a:r>
              <a:rPr lang="it-IT" sz="1800" dirty="0"/>
              <a:t>dell’art. 3 della Legge 1° marzo 2006, n. 67 </a:t>
            </a:r>
            <a:r>
              <a:rPr lang="it-IT" sz="1800" i="1" dirty="0">
                <a:solidFill>
                  <a:srgbClr val="CBFDB5"/>
                </a:solidFill>
              </a:rPr>
              <a:t>(</a:t>
            </a:r>
            <a:r>
              <a:rPr lang="it-IT" sz="1800" dirty="0">
                <a:solidFill>
                  <a:srgbClr val="CBFDB5"/>
                </a:solidFill>
              </a:rPr>
              <a:t>Misure per la tutela giudiziaria delle persone con disabilità vittime di discriminazioni)</a:t>
            </a:r>
          </a:p>
          <a:p>
            <a:pPr algn="just">
              <a:lnSpc>
                <a:spcPct val="120000"/>
              </a:lnSpc>
              <a:buFont typeface="Wingdings" pitchFamily="2" charset="2"/>
              <a:buChar char="Ø"/>
            </a:pPr>
            <a:r>
              <a:rPr lang="it-IT" sz="1800" dirty="0"/>
              <a:t>degli articoli 35 e 55-quinquies del </a:t>
            </a:r>
            <a:r>
              <a:rPr lang="it-IT" sz="1800" dirty="0" err="1"/>
              <a:t>D.Lgs.</a:t>
            </a:r>
            <a:r>
              <a:rPr lang="it-IT" sz="1800" dirty="0"/>
              <a:t> 11 aprile 2006, n. 198 </a:t>
            </a:r>
            <a:r>
              <a:rPr lang="it-IT" sz="1800" dirty="0">
                <a:solidFill>
                  <a:srgbClr val="CBFDB5"/>
                </a:solidFill>
              </a:rPr>
              <a:t>(Codice delle pari opportunità tra uomo e donna)</a:t>
            </a:r>
          </a:p>
          <a:p>
            <a:pPr algn="just">
              <a:lnSpc>
                <a:spcPct val="120000"/>
              </a:lnSpc>
              <a:buFont typeface="Wingdings" pitchFamily="2" charset="2"/>
              <a:buChar char="Ø"/>
            </a:pPr>
            <a:r>
              <a:rPr lang="it-IT" sz="1800" dirty="0"/>
              <a:t>ovvero dell’art. 54 del </a:t>
            </a:r>
            <a:r>
              <a:rPr lang="it-IT" sz="1800" dirty="0" err="1"/>
              <a:t>D.Lgs.</a:t>
            </a:r>
            <a:r>
              <a:rPr lang="it-IT" sz="1800" dirty="0"/>
              <a:t> 26 marzo 2001, n. 151 </a:t>
            </a:r>
            <a:r>
              <a:rPr lang="it-IT" sz="1800" dirty="0">
                <a:solidFill>
                  <a:srgbClr val="CBFDB5"/>
                </a:solidFill>
              </a:rPr>
              <a:t>(T.U. tutela e sostegno della maternità e della paternità: divieto licenziamento causa matrimonio o gravidanza)</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82C3378-4BF9-485A-9FAD-D098F65A6090}"/>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3886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345192"/>
            <a:ext cx="8229600" cy="4167616"/>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800" dirty="0"/>
              <a:t>5. Ulteriori misure premiali possono prevedere l'assegnazione di un punteggio aggiuntivo all'offerente o al candidato che: </a:t>
            </a:r>
          </a:p>
          <a:p>
            <a:pPr marL="0" indent="0" algn="just">
              <a:buNone/>
            </a:pPr>
            <a:endParaRPr lang="it-IT" sz="1800" dirty="0"/>
          </a:p>
          <a:p>
            <a:pPr marL="0" indent="0" algn="just">
              <a:buNone/>
            </a:pPr>
            <a:r>
              <a:rPr lang="it-IT" sz="1800" dirty="0"/>
              <a:t>b) utilizzi o si impegni a utilizzare </a:t>
            </a:r>
            <a:r>
              <a:rPr lang="it-IT" sz="1800" b="1" u="sng" dirty="0">
                <a:solidFill>
                  <a:srgbClr val="00FDF9"/>
                </a:solidFill>
              </a:rPr>
              <a:t>specifici strumenti di conciliazione delle esigenze di cura, di vita e di lavoro per i propri dipendenti</a:t>
            </a:r>
            <a:r>
              <a:rPr lang="it-IT" sz="1800" dirty="0"/>
              <a:t>, </a:t>
            </a:r>
            <a:r>
              <a:rPr lang="it-IT" sz="1800" dirty="0" err="1"/>
              <a:t>nonchè</a:t>
            </a:r>
            <a:r>
              <a:rPr lang="it-IT" sz="1800" dirty="0"/>
              <a:t> </a:t>
            </a:r>
            <a:r>
              <a:rPr lang="it-IT" sz="1800" b="1" u="sng" dirty="0">
                <a:solidFill>
                  <a:srgbClr val="00FDF9"/>
                </a:solidFill>
              </a:rPr>
              <a:t>modalità innovative di organizzazione del lavoro; </a:t>
            </a:r>
          </a:p>
          <a:p>
            <a:pPr marL="0" indent="0" algn="just">
              <a:buNone/>
            </a:pPr>
            <a:endParaRPr lang="it-IT" sz="1800" dirty="0"/>
          </a:p>
          <a:p>
            <a:pPr marL="0" indent="0" algn="just">
              <a:buNone/>
            </a:pPr>
            <a:r>
              <a:rPr lang="it-IT" sz="1800" dirty="0"/>
              <a:t>c) </a:t>
            </a:r>
            <a:r>
              <a:rPr lang="it-IT" sz="1800" b="1" u="sng" dirty="0">
                <a:solidFill>
                  <a:srgbClr val="00FDF9"/>
                </a:solidFill>
              </a:rPr>
              <a:t>si impegni ad assumere, oltre alla soglia minima percentuale prevista come requisito</a:t>
            </a:r>
            <a:r>
              <a:rPr lang="it-IT" sz="1800" dirty="0"/>
              <a:t> di partecipazione, </a:t>
            </a:r>
            <a:r>
              <a:rPr lang="it-IT" sz="1800" b="1" u="sng" dirty="0">
                <a:solidFill>
                  <a:schemeClr val="accent2">
                    <a:lumMod val="20000"/>
                    <a:lumOff val="80000"/>
                  </a:schemeClr>
                </a:solidFill>
              </a:rPr>
              <a:t>persone disabili</a:t>
            </a:r>
            <a:r>
              <a:rPr lang="it-IT" sz="1800" dirty="0">
                <a:solidFill>
                  <a:schemeClr val="accent2">
                    <a:lumMod val="20000"/>
                    <a:lumOff val="80000"/>
                  </a:schemeClr>
                </a:solidFill>
              </a:rPr>
              <a:t>, </a:t>
            </a:r>
            <a:r>
              <a:rPr lang="it-IT" sz="1800" b="1" u="sng" dirty="0"/>
              <a:t>giovani, con età inferiore a trentasei anni, e donne</a:t>
            </a:r>
            <a:r>
              <a:rPr lang="it-IT" sz="1800" b="1" dirty="0"/>
              <a:t> </a:t>
            </a:r>
            <a:r>
              <a:rPr lang="it-IT" sz="1800" dirty="0"/>
              <a:t>per l'esecuzione del contratto o per la realizzazione di attività ad esso connesse o strumentali;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757B5CE6-DE77-48E9-B275-D7D16A65160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0938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537447"/>
            <a:ext cx="8229600" cy="4445912"/>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800" dirty="0"/>
              <a:t>5. Ulteriori misure premiali possono prevedere l'assegnazione di un punteggio aggiuntivo all'offerente o al candidato che: </a:t>
            </a:r>
          </a:p>
          <a:p>
            <a:pPr marL="0" indent="0" algn="just">
              <a:buNone/>
            </a:pPr>
            <a:r>
              <a:rPr lang="it-IT" sz="1800" dirty="0"/>
              <a:t>d) abbia, nell'ultimo triennio, </a:t>
            </a:r>
            <a:r>
              <a:rPr lang="it-IT" sz="1800" b="1" u="sng" dirty="0">
                <a:solidFill>
                  <a:srgbClr val="00FDF9"/>
                </a:solidFill>
              </a:rPr>
              <a:t>rispettato i principi della parità di genere </a:t>
            </a:r>
            <a:r>
              <a:rPr lang="it-IT" sz="1800" b="1" u="sng" dirty="0"/>
              <a:t>e adottato specifiche misure per promuovere le pari opportunità generazionali e di genere</a:t>
            </a:r>
            <a:r>
              <a:rPr lang="it-IT" sz="1800" dirty="0"/>
              <a:t>, anche tenendo conto del rapporto tra uomini e donne nelle assunzioni, nei livelli retributivi e nel conferimento di incarichi apicali; </a:t>
            </a:r>
          </a:p>
          <a:p>
            <a:pPr marL="0" indent="0" algn="just">
              <a:buNone/>
            </a:pPr>
            <a:r>
              <a:rPr lang="it-IT" sz="1800" dirty="0">
                <a:solidFill>
                  <a:srgbClr val="00FDF9"/>
                </a:solidFill>
              </a:rPr>
              <a:t>d-bis) </a:t>
            </a:r>
            <a:r>
              <a:rPr lang="it-IT" sz="1800" b="1" u="sng" dirty="0">
                <a:solidFill>
                  <a:srgbClr val="00FDF9"/>
                </a:solidFill>
              </a:rPr>
              <a:t>abbia, nell'ultimo triennio, rispettato gli obblighi di cui alla Legge 12 marzo 1999, n. 68;</a:t>
            </a:r>
            <a:endParaRPr lang="it-IT" sz="1800" dirty="0"/>
          </a:p>
          <a:p>
            <a:pPr marL="0" indent="0" algn="just">
              <a:buNone/>
            </a:pPr>
            <a:r>
              <a:rPr lang="it-IT" sz="1800" dirty="0"/>
              <a:t>e) abbia presentato o si impegni a presentare per ciascuno degli esercizi finanziari, ricompresi nella durata del contratto di appalto, una </a:t>
            </a:r>
            <a:r>
              <a:rPr lang="it-IT" sz="1800" b="1" u="sng" dirty="0">
                <a:solidFill>
                  <a:srgbClr val="00FDF9"/>
                </a:solidFill>
              </a:rPr>
              <a:t>dichiarazione volontaria di carattere non finanziario</a:t>
            </a:r>
            <a:r>
              <a:rPr lang="it-IT" sz="1800" b="1" dirty="0">
                <a:solidFill>
                  <a:srgbClr val="00FDF9"/>
                </a:solidFill>
              </a:rPr>
              <a:t> </a:t>
            </a:r>
            <a:r>
              <a:rPr lang="it-IT" sz="1800" dirty="0"/>
              <a:t>ai sensi dell'articolo 7 del Decreto Legislativo 30 dicembre 2016, n. 254 </a:t>
            </a:r>
            <a:r>
              <a:rPr lang="it-IT" sz="1800" i="1" dirty="0">
                <a:solidFill>
                  <a:srgbClr val="FFFF00"/>
                </a:solidFill>
              </a:rPr>
              <a:t>(sulla sostenibilità sociale e ambientale dei processi produttivi, </a:t>
            </a:r>
            <a:r>
              <a:rPr lang="it-IT" sz="1800" i="1" dirty="0" err="1">
                <a:solidFill>
                  <a:srgbClr val="FFFF00"/>
                </a:solidFill>
              </a:rPr>
              <a:t>n.d.a.</a:t>
            </a:r>
            <a:r>
              <a:rPr lang="it-IT" sz="1800" i="1" dirty="0">
                <a:solidFill>
                  <a:srgbClr val="FFFF00"/>
                </a:solidFill>
              </a:rPr>
              <a:t>).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757B5CE6-DE77-48E9-B275-D7D16A65160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574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011818"/>
            <a:ext cx="8229599" cy="5571544"/>
          </a:xfrm>
        </p:spPr>
        <p:txBody>
          <a:bodyPr>
            <a:normAutofit fontScale="77500" lnSpcReduction="20000"/>
          </a:bodyPr>
          <a:lstStyle/>
          <a:p>
            <a:pPr marL="0" indent="0" algn="just">
              <a:lnSpc>
                <a:spcPct val="120000"/>
              </a:lnSpc>
              <a:buNone/>
            </a:pPr>
            <a:r>
              <a:rPr lang="it-IT" sz="2100" b="1" dirty="0"/>
              <a:t>Decreto Legislativo 30 dicembre 2016, n. 254  </a:t>
            </a:r>
          </a:p>
          <a:p>
            <a:pPr marL="0" indent="0" algn="just">
              <a:lnSpc>
                <a:spcPct val="120000"/>
              </a:lnSpc>
              <a:buNone/>
            </a:pPr>
            <a:r>
              <a:rPr lang="it-IT" sz="1600" i="1" dirty="0"/>
              <a:t>Attuazione della Direttiva 2014/95/UE del Parlamento europeo e del Consiglio del 22 ottobre 2014, recante modifica alla Direttiva 2013/34/UE per quanto riguarda la comunicazione di informazioni di carattere non finanziario e di informazioni sulla diversità da parte di talune imprese e di taluni gruppi di grandi dimensioni</a:t>
            </a:r>
          </a:p>
          <a:p>
            <a:pPr marL="0" indent="0" algn="just">
              <a:lnSpc>
                <a:spcPct val="120000"/>
              </a:lnSpc>
              <a:buNone/>
            </a:pPr>
            <a:endParaRPr lang="it-IT" sz="600" dirty="0"/>
          </a:p>
          <a:p>
            <a:pPr marL="0" indent="0" algn="just">
              <a:lnSpc>
                <a:spcPct val="120000"/>
              </a:lnSpc>
              <a:buNone/>
            </a:pPr>
            <a:r>
              <a:rPr lang="it-IT" sz="1800" b="1" dirty="0">
                <a:solidFill>
                  <a:srgbClr val="FFFF00"/>
                </a:solidFill>
              </a:rPr>
              <a:t>Art. 7 - Dichiarazioni volontarie di carattere non finanziario conformi </a:t>
            </a:r>
          </a:p>
          <a:p>
            <a:pPr marL="0" indent="0" algn="just">
              <a:lnSpc>
                <a:spcPct val="120000"/>
              </a:lnSpc>
              <a:buNone/>
            </a:pPr>
            <a:r>
              <a:rPr lang="it-IT" sz="1800" dirty="0"/>
              <a:t>1. I soggetti diversi da quelli ricompresi nell'ambito di applicazione di cui all’art. 2 che, su base volontaria, redigono e pubblicano dichiarazioni individuali o consolidate non finanziarie e che si attengono a quanto disposto dal presente Decreto Legislativo, possono apporre su dette dichiarazioni la dicitura di conformità allo stesso. Nel caso in cui la revisione legale sia svolta dal collegio sindacale, l'attività di controllo di cui all’art. 3, co. 10, è svolta da un altro soggetto abilitato allo svolgimento della revisione legale dei conti. </a:t>
            </a:r>
          </a:p>
          <a:p>
            <a:pPr marL="0" indent="0" algn="just">
              <a:lnSpc>
                <a:spcPct val="120000"/>
              </a:lnSpc>
              <a:buNone/>
            </a:pPr>
            <a:r>
              <a:rPr lang="it-IT" sz="1800" dirty="0"/>
              <a:t>2. Le dichiarazioni volontarie di carattere non finanziario conformi al presente Decreto Legislativo sono redatte sulla base di quanto previsto dagli articoli 3, se su base individuale, e 4, se su base consolidata, tenendo conto delle dimensioni in termini di numero di dipendenti, di valori di bilancio e dello svolgimento o meno di attività transfrontaliera, secondo criteri di proporzionalità, in modo che non sia comunque compromessa la corretta comprensione dell'attività svolta, del suo andamento, dei suoi risultati e dell'impatto prodotto. </a:t>
            </a:r>
          </a:p>
          <a:p>
            <a:pPr marL="0" indent="0" algn="just">
              <a:lnSpc>
                <a:spcPct val="120000"/>
              </a:lnSpc>
              <a:buNone/>
            </a:pPr>
            <a:r>
              <a:rPr lang="it-IT" sz="1800" dirty="0"/>
              <a:t>3. I soggetti di cui al comma 1 che redigono dichiarazioni volontarie di carattere non finanziario, su base individuale o consolidata, conformi a quanto previsto dai commi 1 e 2, possono derogare alle disposizioni sull'attività di controllo di cui all’art. 3, co. 10, e comunque riportare la dicitura di conformità al presente Decreto Legislativo </a:t>
            </a:r>
            <a:r>
              <a:rPr lang="it-IT" sz="1800" dirty="0" err="1"/>
              <a:t>purchè</a:t>
            </a:r>
            <a:r>
              <a:rPr lang="it-IT" sz="1800" dirty="0"/>
              <a:t>: a) la dichiarazione indichi chiaramente, sia nell'intestazione e sia al suo interno, il mancato assoggettamento della stessa alla citata attività di controllo; b) alla data di chiusura dell'esercizio di riferimento siano soddisfatti almeno due dei seguenti limiti dimensionali: 1) numero di dipendenti durante l'esercizio inferiore a duecentocinquanta; 2) totale dello stato patrimoniale inferiore a 20.000.000 di euro; 3) totale dei ricavi netti delle vendite e delle prestazioni inferiore a 40.000.000 di euro.</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2122DC5-2D3D-4D80-AC01-2EDBB40D2615}"/>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379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di conversione – L. 108/2021</a:t>
            </a: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457198" y="1378671"/>
            <a:ext cx="8229600" cy="4564929"/>
          </a:xfrm>
          <a:prstGeom prst="rect">
            <a:avLst/>
          </a:prstGeom>
        </p:spPr>
        <p:txBody>
          <a:bodyPr>
            <a:noAutofit/>
          </a:bodyPr>
          <a:lstStyle/>
          <a:p>
            <a:pPr algn="just">
              <a:spcBef>
                <a:spcPts val="0"/>
              </a:spcBef>
            </a:pPr>
            <a:r>
              <a:rPr lang="it-IT" sz="1800" b="1" dirty="0">
                <a:solidFill>
                  <a:srgbClr val="FFFF00"/>
                </a:solidFill>
              </a:rPr>
              <a:t>DECRETO-LEGGE 6 novembre 2021, n. 152</a:t>
            </a:r>
          </a:p>
          <a:p>
            <a:pPr algn="just">
              <a:spcBef>
                <a:spcPts val="0"/>
              </a:spcBef>
            </a:pPr>
            <a:r>
              <a:rPr lang="it-IT" sz="1800" dirty="0">
                <a:solidFill>
                  <a:schemeClr val="accent2">
                    <a:lumMod val="20000"/>
                    <a:lumOff val="80000"/>
                  </a:schemeClr>
                </a:solidFill>
              </a:rPr>
              <a:t>Disposizioni urgenti per l'attuazione del Piano nazionale di ripresa e resilienza (PNRR) e per la prevenzione delle infiltrazioni mafiose. (GU Serie Generale n.265 del 06-11-2021)</a:t>
            </a:r>
          </a:p>
          <a:p>
            <a:pPr algn="just">
              <a:spcBef>
                <a:spcPts val="0"/>
              </a:spcBef>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r>
              <a:rPr lang="it-IT" sz="1800" dirty="0">
                <a:solidFill>
                  <a:schemeClr val="accent2">
                    <a:lumMod val="20000"/>
                    <a:lumOff val="80000"/>
                  </a:schemeClr>
                </a:solidFill>
              </a:rPr>
              <a:t>Pubblicato nella GURI del 6 novembre 2021 </a:t>
            </a:r>
            <a:endParaRPr lang="it-IT" sz="1800" b="1" u="sng" dirty="0">
              <a:solidFill>
                <a:schemeClr val="accent2">
                  <a:lumMod val="20000"/>
                  <a:lumOff val="80000"/>
                </a:schemeClr>
              </a:solidFill>
            </a:endParaRPr>
          </a:p>
          <a:p>
            <a:pPr marL="285750" indent="-285750" algn="just">
              <a:spcBef>
                <a:spcPts val="0"/>
              </a:spcBef>
              <a:buFont typeface="Wingdings" pitchFamily="2" charset="2"/>
              <a:buChar char="Ø"/>
            </a:pPr>
            <a:r>
              <a:rPr lang="it-IT" sz="1800" b="1" u="sng" dirty="0">
                <a:solidFill>
                  <a:schemeClr val="accent2">
                    <a:lumMod val="20000"/>
                    <a:lumOff val="80000"/>
                  </a:schemeClr>
                </a:solidFill>
              </a:rPr>
              <a:t>Entrata in vigore: 7 novembre 2021</a:t>
            </a:r>
          </a:p>
          <a:p>
            <a:pPr algn="l">
              <a:spcBef>
                <a:spcPts val="0"/>
              </a:spcBef>
            </a:pPr>
            <a:endParaRPr lang="it-IT" sz="1600" dirty="0">
              <a:solidFill>
                <a:schemeClr val="accent2">
                  <a:lumMod val="20000"/>
                  <a:lumOff val="80000"/>
                </a:schemeClr>
              </a:solidFill>
            </a:endParaRPr>
          </a:p>
          <a:p>
            <a:pPr algn="l">
              <a:spcBef>
                <a:spcPts val="0"/>
              </a:spcBef>
            </a:pPr>
            <a:endParaRPr lang="it-IT" sz="1600" dirty="0">
              <a:solidFill>
                <a:schemeClr val="accent2">
                  <a:lumMod val="20000"/>
                  <a:lumOff val="80000"/>
                </a:schemeClr>
              </a:solidFill>
            </a:endParaRPr>
          </a:p>
          <a:p>
            <a:pPr algn="just">
              <a:spcBef>
                <a:spcPts val="0"/>
              </a:spcBef>
            </a:pPr>
            <a:endParaRPr lang="it-IT" sz="1800" b="1" dirty="0">
              <a:solidFill>
                <a:srgbClr val="CBFDB5"/>
              </a:solidFill>
            </a:endParaRPr>
          </a:p>
          <a:p>
            <a:pPr marL="285750" indent="-285750" algn="just">
              <a:spcBef>
                <a:spcPts val="0"/>
              </a:spcBef>
              <a:buFont typeface="Wingdings" pitchFamily="2" charset="2"/>
              <a:buChar char="Ø"/>
            </a:pPr>
            <a:endParaRPr lang="it-IT" sz="1800" b="1" dirty="0">
              <a:solidFill>
                <a:srgbClr val="CBFDB5"/>
              </a:solidFill>
            </a:endParaRPr>
          </a:p>
          <a:p>
            <a:pPr algn="l">
              <a:spcBef>
                <a:spcPts val="0"/>
              </a:spcBef>
            </a:pPr>
            <a:endParaRPr lang="it-IT" sz="1800" dirty="0">
              <a:solidFill>
                <a:schemeClr val="accent2">
                  <a:lumMod val="20000"/>
                  <a:lumOff val="80000"/>
                </a:schemeClr>
              </a:solidFill>
            </a:endParaRPr>
          </a:p>
        </p:txBody>
      </p:sp>
    </p:spTree>
    <p:extLst>
      <p:ext uri="{BB962C8B-B14F-4D97-AF65-F5344CB8AC3E}">
        <p14:creationId xmlns:p14="http://schemas.microsoft.com/office/powerpoint/2010/main" val="889318131"/>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animBg="1"/>
      <p:bldP spid="130" grpId="2"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429261"/>
            <a:ext cx="8229599" cy="4484521"/>
          </a:xfrm>
        </p:spPr>
        <p:txBody>
          <a:bodyPr>
            <a:normAutofit/>
          </a:bodyPr>
          <a:lstStyle/>
          <a:p>
            <a:pPr marL="0" indent="0" algn="just">
              <a:buNone/>
            </a:pPr>
            <a:r>
              <a:rPr lang="it-IT" sz="1800" dirty="0"/>
              <a:t>Si ricorda che il </a:t>
            </a:r>
            <a:r>
              <a:rPr lang="it-IT" sz="1800" dirty="0" err="1"/>
              <a:t>D.Lgs.</a:t>
            </a:r>
            <a:r>
              <a:rPr lang="it-IT" sz="1800" dirty="0"/>
              <a:t> n. 254/2016 ha introdotto </a:t>
            </a:r>
            <a:r>
              <a:rPr lang="it-IT" sz="1800" b="1" dirty="0"/>
              <a:t>l’obbligo </a:t>
            </a:r>
            <a:r>
              <a:rPr lang="it-IT" sz="1800" dirty="0"/>
              <a:t>di redigere e pubblicare una </a:t>
            </a:r>
            <a:r>
              <a:rPr lang="it-IT" sz="1800" b="1" dirty="0"/>
              <a:t>dichiarazione di carattere non finanziario </a:t>
            </a:r>
            <a:r>
              <a:rPr lang="it-IT" sz="1800" dirty="0"/>
              <a:t>(DNF) per gli </a:t>
            </a:r>
            <a:r>
              <a:rPr lang="it-IT" sz="1800" b="1" dirty="0">
                <a:solidFill>
                  <a:srgbClr val="FFFF00"/>
                </a:solidFill>
              </a:rPr>
              <a:t>Enti di interesse pubblico di grandi dimensioni (</a:t>
            </a:r>
            <a:r>
              <a:rPr lang="it-IT" sz="1800" dirty="0"/>
              <a:t>qualora abbiano avuto, in media, durante l'esercizio finanziario un numero di dipendenti superiore a </a:t>
            </a:r>
            <a:r>
              <a:rPr lang="it-IT" sz="1800" dirty="0">
                <a:solidFill>
                  <a:srgbClr val="FFFF00"/>
                </a:solidFill>
              </a:rPr>
              <a:t>cinquecento</a:t>
            </a:r>
            <a:r>
              <a:rPr lang="it-IT" sz="1800" dirty="0"/>
              <a:t> e, alla data di chiusura del bilancio, abbiano superato almeno uno dei due seguenti limiti dimensionali: a) totale dello stato patrimoniale: </a:t>
            </a:r>
            <a:r>
              <a:rPr lang="it-IT" sz="1800" dirty="0">
                <a:solidFill>
                  <a:srgbClr val="FFFF00"/>
                </a:solidFill>
              </a:rPr>
              <a:t>20.000.000 di euro</a:t>
            </a:r>
            <a:r>
              <a:rPr lang="it-IT" sz="1800" dirty="0"/>
              <a:t>; b) totale dei ricavi netti delle vendite e delle prestazioni: </a:t>
            </a:r>
            <a:r>
              <a:rPr lang="it-IT" sz="1800" dirty="0">
                <a:solidFill>
                  <a:srgbClr val="FFFF00"/>
                </a:solidFill>
              </a:rPr>
              <a:t>40.000.000 di euro</a:t>
            </a:r>
            <a:r>
              <a:rPr lang="it-IT" sz="1800" dirty="0"/>
              <a:t>;).</a:t>
            </a:r>
          </a:p>
          <a:p>
            <a:pPr marL="0" indent="0" algn="just">
              <a:buNone/>
            </a:pPr>
            <a:r>
              <a:rPr lang="it-IT" sz="1800" dirty="0"/>
              <a:t>La DNF deve contenere per ogni esercizio finanziario </a:t>
            </a:r>
            <a:r>
              <a:rPr lang="it-IT" sz="1800" b="1" u="sng" dirty="0"/>
              <a:t>informazioni relative ai temi ambientali, sociali, attinenti al personale, al rispetto dei diritti umani e alla lotta contro la corruzione attiva e passiva,</a:t>
            </a:r>
            <a:r>
              <a:rPr lang="it-IT" sz="1800" dirty="0"/>
              <a:t> volte ad assicurare la comprensione dell’attività di impresa, del suo andamento, dei suoi risultati e dell’impatto dalla stessa prodotta. </a:t>
            </a:r>
          </a:p>
          <a:p>
            <a:pPr marL="0" indent="0" algn="just">
              <a:buNone/>
            </a:pPr>
            <a:r>
              <a:rPr lang="it-IT" sz="1800" dirty="0"/>
              <a:t>Ai sensi del citato articolo 7 del </a:t>
            </a:r>
            <a:r>
              <a:rPr lang="it-IT" sz="1800" dirty="0" err="1"/>
              <a:t>D.Lgs.</a:t>
            </a:r>
            <a:r>
              <a:rPr lang="it-IT" sz="1800" dirty="0"/>
              <a:t> n. 254/2016, </a:t>
            </a:r>
            <a:r>
              <a:rPr lang="it-IT" sz="1800" b="1" dirty="0">
                <a:solidFill>
                  <a:srgbClr val="FFFF00"/>
                </a:solidFill>
              </a:rPr>
              <a:t>i soggetti non obbligati </a:t>
            </a:r>
            <a:r>
              <a:rPr lang="it-IT" sz="1800" dirty="0"/>
              <a:t>possono, </a:t>
            </a:r>
            <a:r>
              <a:rPr lang="it-IT" sz="1800" b="1" dirty="0"/>
              <a:t>su base volontaria</a:t>
            </a:r>
            <a:r>
              <a:rPr lang="it-IT" sz="1800" dirty="0"/>
              <a:t>, redigere e pubblicare </a:t>
            </a:r>
            <a:r>
              <a:rPr lang="it-IT" sz="1800" b="1" dirty="0"/>
              <a:t>dichiarazioni individuali o consolidate non finanziarie </a:t>
            </a:r>
            <a:r>
              <a:rPr lang="it-IT" sz="1800" dirty="0"/>
              <a:t>e apporre su dette dichiarazioni la dicitura di conformità al predetto Decreto Legislativo. </a:t>
            </a:r>
            <a:endParaRPr lang="it-IT" sz="24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2122DC5-2D3D-4D80-AC01-2EDBB40D2615}"/>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76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08708" y="1583793"/>
            <a:ext cx="8326583" cy="3690414"/>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800" dirty="0"/>
              <a:t>6. I contratti di appalto prevedono l'applicazione di </a:t>
            </a:r>
            <a:r>
              <a:rPr lang="it-IT" sz="1800" b="1" u="sng" dirty="0">
                <a:solidFill>
                  <a:srgbClr val="FF0000"/>
                </a:solidFill>
              </a:rPr>
              <a:t>penali</a:t>
            </a:r>
            <a:r>
              <a:rPr lang="it-IT" sz="1800" dirty="0"/>
              <a:t> per l'inadempimento dell'appaltatore agli obblighi di cui al comma 3, al comma 3-bis ovvero al comma 4, commisurate alla gravità della violazione e proporzionali rispetto all'importo del contratto o alle prestazioni del contratto, nel rispetto dell'importo complessivo previsto dall'articolo 51 del presente Decreto. </a:t>
            </a:r>
          </a:p>
          <a:p>
            <a:pPr marL="0" indent="0" algn="just">
              <a:buNone/>
            </a:pPr>
            <a:r>
              <a:rPr lang="it-IT" sz="1800" dirty="0"/>
              <a:t>La violazione dell'obbligo di cui al comma 3 </a:t>
            </a:r>
            <a:r>
              <a:rPr lang="it-IT" sz="1800" b="1" u="sng" dirty="0"/>
              <a:t>determina, altresì, </a:t>
            </a:r>
            <a:r>
              <a:rPr lang="it-IT" sz="1800" b="1" u="sng" dirty="0">
                <a:solidFill>
                  <a:srgbClr val="FF0000"/>
                </a:solidFill>
              </a:rPr>
              <a:t>l'impossibilità per l'operatore economico di partecipare</a:t>
            </a:r>
            <a:r>
              <a:rPr lang="it-IT" sz="1800" b="1" u="sng" dirty="0"/>
              <a:t>,</a:t>
            </a:r>
            <a:r>
              <a:rPr lang="it-IT" sz="1800" dirty="0"/>
              <a:t> in forma singola ovvero in raggruppamento temporaneo, per un periodo di dodici mesi ad ulteriori procedure di affidamento afferenti agli investimenti pubblici finanziati, in tutto o in parte, con le risorse di cui al comma 1.</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7A036839-CD75-4499-982A-B8BD5463E8E0}"/>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7867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569904"/>
            <a:ext cx="8229600" cy="3002096"/>
          </a:xfrm>
        </p:spPr>
        <p:txBody>
          <a:bodyPr>
            <a:normAutofit/>
          </a:bodyPr>
          <a:lstStyle/>
          <a:p>
            <a:pPr marL="0" indent="0" algn="just">
              <a:lnSpc>
                <a:spcPct val="110000"/>
              </a:lnSpc>
              <a:buNone/>
            </a:pPr>
            <a:r>
              <a:rPr lang="it-IT" sz="1800" b="1" dirty="0">
                <a:solidFill>
                  <a:srgbClr val="FFFF00"/>
                </a:solidFill>
              </a:rPr>
              <a:t>Art. 47 D.L. n. 77/2021 (Pari opportunità e inclusione lavorativa nei contratti pubblici, nel PNRR e nel PNC)</a:t>
            </a:r>
          </a:p>
          <a:p>
            <a:pPr marL="0" indent="0" algn="just">
              <a:lnSpc>
                <a:spcPct val="110000"/>
              </a:lnSpc>
              <a:buNone/>
            </a:pPr>
            <a:r>
              <a:rPr lang="it-IT" sz="1800" dirty="0"/>
              <a:t>7. Le stazioni appaltanti </a:t>
            </a:r>
            <a:r>
              <a:rPr lang="it-IT" sz="1800" b="1" u="sng" dirty="0"/>
              <a:t>possono escludere l'inserimento</a:t>
            </a:r>
            <a:r>
              <a:rPr lang="it-IT" sz="1800" dirty="0"/>
              <a:t> nei bandi di gara, negli avvisi e negli inviti dei requisiti di partecipazione </a:t>
            </a:r>
            <a:r>
              <a:rPr lang="it-IT" sz="1800" b="1" u="sng" dirty="0"/>
              <a:t>di cui al comma 4, o stabilire una quota inferiore,</a:t>
            </a:r>
            <a:r>
              <a:rPr lang="it-IT" sz="1800" dirty="0"/>
              <a:t> dandone </a:t>
            </a:r>
            <a:r>
              <a:rPr lang="it-IT" sz="1800" b="1" u="sng" dirty="0">
                <a:solidFill>
                  <a:srgbClr val="FFFF00"/>
                </a:solidFill>
              </a:rPr>
              <a:t>adeguata e specifica motivazione</a:t>
            </a:r>
            <a:r>
              <a:rPr lang="it-IT" sz="1800" dirty="0"/>
              <a:t>, qualora l'oggetto del contratto, la tipologia o la natura del progetto o altri elementi puntualmente indicati ne </a:t>
            </a:r>
            <a:r>
              <a:rPr lang="it-IT" sz="1800" b="1" u="sng" dirty="0">
                <a:solidFill>
                  <a:srgbClr val="FFFF00"/>
                </a:solidFill>
              </a:rPr>
              <a:t>rendano l'inserimento impossibile o contrastante con obiettivi di universalità e socialità, di efficienza, di economicità e di qualità del servizio </a:t>
            </a:r>
            <a:r>
              <a:rPr lang="it-IT" sz="1800" b="1" u="sng" dirty="0" err="1">
                <a:solidFill>
                  <a:srgbClr val="FFFF00"/>
                </a:solidFill>
              </a:rPr>
              <a:t>nonchè</a:t>
            </a:r>
            <a:r>
              <a:rPr lang="it-IT" sz="1800" b="1" u="sng" dirty="0">
                <a:solidFill>
                  <a:srgbClr val="FFFF00"/>
                </a:solidFill>
              </a:rPr>
              <a:t> di ottimale impiego delle risorse pubbliche.</a:t>
            </a:r>
          </a:p>
          <a:p>
            <a:pPr marL="0" indent="0" algn="just">
              <a:lnSpc>
                <a:spcPct val="110000"/>
              </a:lnSpc>
              <a:buNone/>
            </a:pPr>
            <a:endParaRPr lang="it-IT" sz="800" b="1" u="sng"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9853E87-1B15-4F9C-A9BF-F0228F882505}"/>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0778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22034"/>
            <a:ext cx="8229600" cy="5222640"/>
          </a:xfrm>
        </p:spPr>
        <p:txBody>
          <a:bodyPr>
            <a:normAutofit/>
          </a:bodyPr>
          <a:lstStyle/>
          <a:p>
            <a:pPr marL="0" indent="0" algn="just">
              <a:lnSpc>
                <a:spcPct val="110000"/>
              </a:lnSpc>
              <a:buNone/>
            </a:pPr>
            <a:r>
              <a:rPr lang="it-IT" sz="1800" b="1" dirty="0">
                <a:solidFill>
                  <a:srgbClr val="FFFF00"/>
                </a:solidFill>
              </a:rPr>
              <a:t>Art. 47 D.L. n. 77/2021 (Pari opportunità e inclusione lavorativa nei contratti pubblici, nel PNRR e nel PNC)</a:t>
            </a:r>
            <a:endParaRPr lang="it-IT" sz="800" b="1" u="sng" dirty="0">
              <a:solidFill>
                <a:srgbClr val="FFFF00"/>
              </a:solidFill>
            </a:endParaRPr>
          </a:p>
          <a:p>
            <a:pPr marL="0" indent="0" algn="just">
              <a:lnSpc>
                <a:spcPct val="110000"/>
              </a:lnSpc>
              <a:buNone/>
            </a:pPr>
            <a:r>
              <a:rPr lang="it-IT" sz="1600" dirty="0"/>
              <a:t>8. Con </a:t>
            </a:r>
            <a:r>
              <a:rPr lang="it-IT" sz="1600" b="1" u="sng" dirty="0">
                <a:solidFill>
                  <a:srgbClr val="00FDF9"/>
                </a:solidFill>
              </a:rPr>
              <a:t>Linee guida del Presidente del Consiglio dei Ministri</a:t>
            </a:r>
            <a:r>
              <a:rPr lang="it-IT" sz="1600" b="1" dirty="0">
                <a:solidFill>
                  <a:srgbClr val="00FDF9"/>
                </a:solidFill>
              </a:rPr>
              <a:t> </a:t>
            </a:r>
            <a:r>
              <a:rPr lang="it-IT" sz="1600" dirty="0"/>
              <a:t>ovvero dei Ministri o delle autorità delegati per le pari opportunità e della famiglia e per le politiche giovanili e il servizio civile universale, di concerto con il Ministro delle Infrastrutture e della mobilità sostenibili, con il Ministro del Lavoro e delle politiche sociali e con il Ministro per le Disabilità, da adottarsi entro sessanta giorni dall'entrata in vigore del presente Decreto, </a:t>
            </a:r>
            <a:r>
              <a:rPr lang="it-IT" sz="1600" b="1" dirty="0">
                <a:solidFill>
                  <a:srgbClr val="00FDF9"/>
                </a:solidFill>
              </a:rPr>
              <a:t>sono definiti </a:t>
            </a:r>
            <a:r>
              <a:rPr lang="it-IT" sz="1600" dirty="0"/>
              <a:t>le modalità e i criteri applicativi delle misure previste dal presente articolo, indicate misure premiali e predisposti modelli di clausole da inserire nei bandi di gara differenziati per settore, tipologia e natura del contratto o del progetto. </a:t>
            </a:r>
          </a:p>
          <a:p>
            <a:pPr marL="0" indent="0" algn="just">
              <a:lnSpc>
                <a:spcPct val="110000"/>
              </a:lnSpc>
              <a:buNone/>
            </a:pPr>
            <a:endParaRPr lang="it-IT" sz="1050" dirty="0"/>
          </a:p>
          <a:p>
            <a:pPr marL="0" indent="0" algn="just">
              <a:lnSpc>
                <a:spcPct val="110000"/>
              </a:lnSpc>
              <a:buNone/>
            </a:pPr>
            <a:r>
              <a:rPr lang="it-IT" sz="1800" dirty="0"/>
              <a:t>Nel testo del D.L. n. 77/2021 ante conversione era previsto:</a:t>
            </a:r>
          </a:p>
          <a:p>
            <a:pPr marL="0" indent="0" algn="just">
              <a:lnSpc>
                <a:spcPct val="110000"/>
              </a:lnSpc>
              <a:buNone/>
            </a:pPr>
            <a:endParaRPr lang="it-IT" sz="1800" dirty="0"/>
          </a:p>
          <a:p>
            <a:pPr marL="0" indent="0" algn="just">
              <a:lnSpc>
                <a:spcPct val="110000"/>
              </a:lnSpc>
              <a:buNone/>
            </a:pPr>
            <a:endParaRPr lang="it-IT" sz="1800" dirty="0"/>
          </a:p>
          <a:p>
            <a:pPr marL="0" indent="0" algn="just">
              <a:lnSpc>
                <a:spcPct val="110000"/>
              </a:lnSpc>
              <a:buNone/>
            </a:pPr>
            <a:endParaRPr lang="it-IT" sz="18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9853E87-1B15-4F9C-A9BF-F0228F882505}"/>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pic>
        <p:nvPicPr>
          <p:cNvPr id="2" name="Immagine 1">
            <a:extLst>
              <a:ext uri="{FF2B5EF4-FFF2-40B4-BE49-F238E27FC236}">
                <a16:creationId xmlns:a16="http://schemas.microsoft.com/office/drawing/2014/main" id="{833E579A-5EE5-F146-82F9-105ADBC47D6C}"/>
              </a:ext>
            </a:extLst>
          </p:cNvPr>
          <p:cNvPicPr>
            <a:picLocks noChangeAspect="1"/>
          </p:cNvPicPr>
          <p:nvPr/>
        </p:nvPicPr>
        <p:blipFill>
          <a:blip r:embed="rId2"/>
          <a:stretch>
            <a:fillRect/>
          </a:stretch>
        </p:blipFill>
        <p:spPr>
          <a:xfrm>
            <a:off x="457200" y="4953000"/>
            <a:ext cx="7837714" cy="1584037"/>
          </a:xfrm>
          <a:prstGeom prst="rect">
            <a:avLst/>
          </a:prstGeom>
          <a:solidFill>
            <a:schemeClr val="accent2">
              <a:lumMod val="20000"/>
              <a:lumOff val="80000"/>
            </a:schemeClr>
          </a:solidFill>
        </p:spPr>
      </p:pic>
      <p:cxnSp>
        <p:nvCxnSpPr>
          <p:cNvPr id="4" name="Connettore 1 3">
            <a:extLst>
              <a:ext uri="{FF2B5EF4-FFF2-40B4-BE49-F238E27FC236}">
                <a16:creationId xmlns:a16="http://schemas.microsoft.com/office/drawing/2014/main" id="{006B135C-86F2-4447-992B-C36CB0BCAD1B}"/>
              </a:ext>
            </a:extLst>
          </p:cNvPr>
          <p:cNvCxnSpPr/>
          <p:nvPr/>
        </p:nvCxnSpPr>
        <p:spPr>
          <a:xfrm>
            <a:off x="1894114" y="5962261"/>
            <a:ext cx="1828800" cy="0"/>
          </a:xfrm>
          <a:prstGeom prst="line">
            <a:avLst/>
          </a:prstGeom>
          <a:noFill/>
          <a:ln w="25400" cap="flat">
            <a:solidFill>
              <a:schemeClr val="accent4">
                <a:lumMod val="60000"/>
                <a:lumOff val="4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99453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560762"/>
            <a:ext cx="8229599" cy="2840667"/>
          </a:xfrm>
        </p:spPr>
        <p:txBody>
          <a:bodyPr>
            <a:normAutofit/>
          </a:bodyPr>
          <a:lstStyle/>
          <a:p>
            <a:pPr marL="0" indent="0" algn="just">
              <a:buNone/>
            </a:pPr>
            <a:r>
              <a:rPr lang="it-IT" sz="1800" b="1" dirty="0">
                <a:solidFill>
                  <a:srgbClr val="FFFF00"/>
                </a:solidFill>
              </a:rPr>
              <a:t>Art. 47 D.L. n. 77/2021 (Pari opportunità e inclusione lavorativa nei contratti pubblici, nel PNRR e nel PNC)</a:t>
            </a:r>
          </a:p>
          <a:p>
            <a:pPr marL="0" indent="0" algn="just">
              <a:buNone/>
            </a:pPr>
            <a:r>
              <a:rPr lang="it-IT" sz="1800" dirty="0"/>
              <a:t>9. I </a:t>
            </a:r>
            <a:r>
              <a:rPr lang="it-IT" sz="1800" b="1" u="sng" dirty="0"/>
              <a:t>rapporti</a:t>
            </a:r>
            <a:r>
              <a:rPr lang="it-IT" sz="1800" dirty="0"/>
              <a:t> e le </a:t>
            </a:r>
            <a:r>
              <a:rPr lang="it-IT" sz="1800" b="1" u="sng" dirty="0"/>
              <a:t>relazioni</a:t>
            </a:r>
            <a:r>
              <a:rPr lang="it-IT" sz="1800" dirty="0"/>
              <a:t> previste dai commi 2 e 3 </a:t>
            </a:r>
          </a:p>
          <a:p>
            <a:pPr algn="just">
              <a:buFont typeface="Wingdings" pitchFamily="2" charset="2"/>
              <a:buChar char="Ø"/>
            </a:pPr>
            <a:r>
              <a:rPr lang="it-IT" sz="1800" b="1" u="sng" dirty="0">
                <a:solidFill>
                  <a:srgbClr val="CBFDB5"/>
                </a:solidFill>
              </a:rPr>
              <a:t>sono pubblicati sul profilo del committente, nella sezione "Amministrazione trasparente"</a:t>
            </a:r>
            <a:r>
              <a:rPr lang="it-IT" sz="1800" b="1" dirty="0">
                <a:solidFill>
                  <a:srgbClr val="CBFDB5"/>
                </a:solidFill>
              </a:rPr>
              <a:t>, </a:t>
            </a:r>
            <a:r>
              <a:rPr lang="it-IT" sz="1800" dirty="0"/>
              <a:t>ai sensi dell'articolo 29 del Decreto Legislativo 18 aprile 2016, n. 50, e </a:t>
            </a:r>
          </a:p>
          <a:p>
            <a:pPr algn="just">
              <a:buFont typeface="Wingdings" pitchFamily="2" charset="2"/>
              <a:buChar char="Ø"/>
            </a:pPr>
            <a:r>
              <a:rPr lang="it-IT" sz="1800" b="1" u="sng" dirty="0"/>
              <a:t>comunicati alla Presidenza del Consiglio dei Ministri</a:t>
            </a:r>
            <a:r>
              <a:rPr lang="it-IT" sz="1800" b="1" dirty="0"/>
              <a:t> </a:t>
            </a:r>
            <a:r>
              <a:rPr lang="it-IT" sz="1800" dirty="0"/>
              <a:t>ovvero ai Ministri o alle autorità delegati per le pari opportunità e della famiglia e per le politiche giovanili e il servizio civile universale.</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C5E44B8-05F8-41BA-AB46-3A867BF63F9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6391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401418"/>
            <a:ext cx="8229599" cy="3866321"/>
          </a:xfrm>
        </p:spPr>
        <p:txBody>
          <a:bodyPr>
            <a:normAutofit/>
          </a:bodyPr>
          <a:lstStyle/>
          <a:p>
            <a:pPr marL="0" indent="0" algn="just">
              <a:buNone/>
            </a:pPr>
            <a:r>
              <a:rPr lang="it-IT" sz="1800" b="1" dirty="0">
                <a:solidFill>
                  <a:srgbClr val="00FDF9"/>
                </a:solidFill>
              </a:rPr>
              <a:t>Art. 47 quater - Misure urgenti in materia di tutela della concorrenza nei contratti pubblici finanziati con le risorse del PNRR e del PNC </a:t>
            </a:r>
          </a:p>
          <a:p>
            <a:pPr marL="0" indent="0" algn="just">
              <a:buNone/>
            </a:pPr>
            <a:endParaRPr lang="it-IT" sz="1000" dirty="0"/>
          </a:p>
          <a:p>
            <a:pPr marL="0" indent="0" algn="just">
              <a:buNone/>
            </a:pPr>
            <a:r>
              <a:rPr lang="it-IT" sz="1800" dirty="0"/>
              <a:t>1. Ai fini della tutela della libera concorrenza e di garantire il pluralismo degli operatori nel mercato, le procedure afferenti agli investimenti pubblici finanziati, in tutto o in parte, con le risorse previste dal Regolamento (UE) 2021/240 del Parlamento europeo e del Consiglio, del 10 febbraio 2021, e dal Regolamento (UE) 2021/241 del Parlamento europeo e del Consiglio, del 12 febbraio 2021, </a:t>
            </a:r>
            <a:r>
              <a:rPr lang="it-IT" sz="1800" dirty="0" err="1"/>
              <a:t>nonchè</a:t>
            </a:r>
            <a:r>
              <a:rPr lang="it-IT" sz="1800" dirty="0"/>
              <a:t> dal PNC, </a:t>
            </a:r>
            <a:r>
              <a:rPr lang="it-IT" sz="1800" b="1" u="sng" dirty="0"/>
              <a:t>possono prevedere, nel bando di gara, nell'avviso o nell'invito </a:t>
            </a:r>
            <a:r>
              <a:rPr lang="it-IT" sz="1800" b="1" u="sng" dirty="0">
                <a:solidFill>
                  <a:srgbClr val="00FDF9"/>
                </a:solidFill>
              </a:rPr>
              <a:t>criteri premiali </a:t>
            </a:r>
            <a:r>
              <a:rPr lang="it-IT" sz="1800" b="1" u="sng" dirty="0"/>
              <a:t>atti ad agevolare le piccole e medie imprese </a:t>
            </a:r>
            <a:r>
              <a:rPr lang="it-IT" sz="1800" b="1" u="sng" dirty="0">
                <a:solidFill>
                  <a:srgbClr val="00FDF9"/>
                </a:solidFill>
              </a:rPr>
              <a:t>nella valutazione dell'offerta</a:t>
            </a:r>
            <a:r>
              <a:rPr lang="it-IT" sz="1800" b="1" u="sng" dirty="0"/>
              <a:t>. </a:t>
            </a:r>
            <a:endParaRPr lang="it-IT" sz="1800" dirty="0"/>
          </a:p>
          <a:p>
            <a:pPr marL="0" indent="0" algn="just">
              <a:buNone/>
            </a:pPr>
            <a:r>
              <a:rPr lang="it-IT" sz="1800" dirty="0"/>
              <a:t>2. Le disposizioni di cui al presente articolo si applicano compatibilmente con il diritto dell'Unione europea e con i principi di parità di trattamento, non discriminazione, trasparenza e proporzionalità.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C5E44B8-05F8-41BA-AB46-3A867BF63F9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09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55989"/>
            <a:ext cx="8229599" cy="5287616"/>
          </a:xfrm>
        </p:spPr>
        <p:txBody>
          <a:bodyPr>
            <a:noAutofit/>
          </a:bodyPr>
          <a:lstStyle/>
          <a:p>
            <a:pPr marL="0" indent="0" algn="just">
              <a:buNone/>
            </a:pPr>
            <a:r>
              <a:rPr lang="it-IT" sz="1800" b="1" dirty="0">
                <a:solidFill>
                  <a:srgbClr val="00FDF9"/>
                </a:solidFill>
              </a:rPr>
              <a:t>Art. 47 quater Misure urgenti in materia di tutela della concorrenza nei contratti pubblici finanziati con le risorse del PNRR e del PNC </a:t>
            </a:r>
          </a:p>
          <a:p>
            <a:pPr marL="0" indent="0" algn="just">
              <a:buNone/>
            </a:pPr>
            <a:endParaRPr lang="it-IT" sz="400" dirty="0"/>
          </a:p>
          <a:p>
            <a:pPr algn="just">
              <a:buFont typeface="Wingdings" pitchFamily="2" charset="2"/>
              <a:buChar char="Ø"/>
            </a:pPr>
            <a:r>
              <a:rPr lang="it-IT" sz="1800" dirty="0"/>
              <a:t>Possibilità di attribuire un punteggio premiale alle PMI nella valutazione dell’offerta</a:t>
            </a:r>
          </a:p>
          <a:p>
            <a:pPr algn="just">
              <a:buFont typeface="Wingdings" pitchFamily="2" charset="2"/>
              <a:buChar char="Ø"/>
            </a:pPr>
            <a:r>
              <a:rPr lang="it-IT" sz="1800" dirty="0"/>
              <a:t>Nozione di PMI: art. 3, comma 2, </a:t>
            </a:r>
            <a:r>
              <a:rPr lang="it-IT" sz="1800" dirty="0" err="1"/>
              <a:t>lett</a:t>
            </a:r>
            <a:r>
              <a:rPr lang="it-IT" sz="1800" dirty="0"/>
              <a:t>. aa), del Codice: «aa) «microimprese, piccole e medie imprese», le imprese come definite nella Raccomandazione n. 2003/361/CE della Commissione del 6 maggio 2003. In particolare, </a:t>
            </a:r>
          </a:p>
          <a:p>
            <a:pPr algn="just">
              <a:buFont typeface="Wingdings" panose="05000000000000000000" pitchFamily="2" charset="2"/>
              <a:buChar char="§"/>
            </a:pPr>
            <a:r>
              <a:rPr lang="it-IT" sz="1800" dirty="0"/>
              <a:t>sono </a:t>
            </a:r>
            <a:r>
              <a:rPr lang="it-IT" sz="1800" b="1" u="sng" dirty="0">
                <a:solidFill>
                  <a:srgbClr val="FFFF00"/>
                </a:solidFill>
              </a:rPr>
              <a:t>medie imprese</a:t>
            </a:r>
            <a:r>
              <a:rPr lang="it-IT" sz="1800" b="1" dirty="0">
                <a:solidFill>
                  <a:srgbClr val="FFFF00"/>
                </a:solidFill>
              </a:rPr>
              <a:t> </a:t>
            </a:r>
            <a:r>
              <a:rPr lang="it-IT" sz="1800" dirty="0"/>
              <a:t>le imprese che hanno meno di 250 occupati e un fatturato annuo non superiore a 50 milioni di euro, oppure un totale di bilancio annuo non superiore a 43 milioni di euro; </a:t>
            </a:r>
          </a:p>
          <a:p>
            <a:pPr algn="just">
              <a:buFont typeface="Wingdings" panose="05000000000000000000" pitchFamily="2" charset="2"/>
              <a:buChar char="§"/>
            </a:pPr>
            <a:r>
              <a:rPr lang="it-IT" sz="1800" dirty="0"/>
              <a:t>sono </a:t>
            </a:r>
            <a:r>
              <a:rPr lang="it-IT" sz="1800" b="1" u="sng" dirty="0">
                <a:solidFill>
                  <a:srgbClr val="FFC000"/>
                </a:solidFill>
              </a:rPr>
              <a:t>piccole imprese</a:t>
            </a:r>
            <a:r>
              <a:rPr lang="it-IT" sz="1800" b="1" dirty="0">
                <a:solidFill>
                  <a:srgbClr val="FFC000"/>
                </a:solidFill>
              </a:rPr>
              <a:t> </a:t>
            </a:r>
            <a:r>
              <a:rPr lang="it-IT" sz="1800" dirty="0"/>
              <a:t>le imprese che hanno meno di 50 occupati e un fatturato annuo oppure un totale di bilancio annuo non superiore a 10 milioni di euro; </a:t>
            </a:r>
          </a:p>
          <a:p>
            <a:pPr algn="just">
              <a:buFont typeface="Wingdings" panose="05000000000000000000" pitchFamily="2" charset="2"/>
              <a:buChar char="§"/>
            </a:pPr>
            <a:r>
              <a:rPr lang="it-IT" sz="1800" dirty="0"/>
              <a:t>sono microimprese le imprese che hanno meno di 10 occupati e un fatturato annuo oppure un totale di bilancio annuo non superiore a 2 milioni di euro; »</a:t>
            </a:r>
          </a:p>
          <a:p>
            <a:pPr marL="0" indent="0" algn="just">
              <a:buNone/>
            </a:pPr>
            <a:endParaRPr lang="it-IT" sz="900" dirty="0"/>
          </a:p>
          <a:p>
            <a:pPr algn="just">
              <a:buFont typeface="Wingdings" panose="05000000000000000000" pitchFamily="2" charset="2"/>
              <a:buChar char="§"/>
            </a:pPr>
            <a:r>
              <a:rPr lang="it-IT" sz="1800" dirty="0"/>
              <a:t>Compatibilmente con il diritto dell'Unione europea e con i principi di parità di trattamento, </a:t>
            </a:r>
            <a:r>
              <a:rPr lang="it-IT" sz="1800" dirty="0">
                <a:solidFill>
                  <a:srgbClr val="FFFF00"/>
                </a:solidFill>
              </a:rPr>
              <a:t>non discriminazione</a:t>
            </a:r>
            <a:r>
              <a:rPr lang="it-IT" sz="1800" dirty="0"/>
              <a:t>, trasparenza e proporzionalità.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C5E44B8-05F8-41BA-AB46-3A867BF63F9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8405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470992"/>
            <a:ext cx="8229599" cy="3548269"/>
          </a:xfrm>
        </p:spPr>
        <p:txBody>
          <a:bodyPr>
            <a:normAutofit lnSpcReduction="10000"/>
          </a:bodyPr>
          <a:lstStyle/>
          <a:p>
            <a:pPr algn="just">
              <a:buFont typeface="Wingdings" pitchFamily="2" charset="2"/>
              <a:buChar char="Ø"/>
            </a:pPr>
            <a:r>
              <a:rPr lang="it-IT" sz="1800" dirty="0"/>
              <a:t>Art. 95, co. 13: « Compatibilmente con il diritto dell’Unione europea e con i princìpi di parità di trattamento, non discriminazione, trasparenza e proporzionalità, le amministrazioni aggiudicatrici indicano nel bando di gara, nell’avviso o nell’invito i </a:t>
            </a:r>
            <a:r>
              <a:rPr lang="it-IT" sz="1800" b="1" dirty="0">
                <a:solidFill>
                  <a:srgbClr val="FFFF00"/>
                </a:solidFill>
              </a:rPr>
              <a:t>criteri premiali che intendono applicare alla valutazione dell’offerta </a:t>
            </a:r>
            <a:r>
              <a:rPr lang="it-IT" sz="1800" dirty="0"/>
              <a:t>in relazione al maggiore </a:t>
            </a:r>
            <a:r>
              <a:rPr lang="it-IT" sz="1800" i="1" dirty="0"/>
              <a:t>rating</a:t>
            </a:r>
            <a:r>
              <a:rPr lang="it-IT" sz="1800" dirty="0"/>
              <a:t> di legalità e di impresa, alla valutazione dell’impatto generato di cui all’articolo 1, comma 382, lettera b), della Legge 28 dicembre 2015, n. 208, anche qualora l’offerente sia un soggetto diverso dalle società benefit, </a:t>
            </a:r>
            <a:r>
              <a:rPr lang="it-IT" sz="1800" b="1" dirty="0">
                <a:solidFill>
                  <a:srgbClr val="FFFF00"/>
                </a:solidFill>
              </a:rPr>
              <a:t>nonché per agevolare la partecipazione delle micro, piccole e medie imprese</a:t>
            </a:r>
            <a:r>
              <a:rPr lang="it-IT" sz="1800" b="1" dirty="0"/>
              <a:t>, dei giovani professionisti e delle imprese di nuova costituzione alle procedure di affidamento</a:t>
            </a:r>
            <a:r>
              <a:rPr lang="it-IT" sz="1800" dirty="0"/>
              <a:t>. Indicano altresì il maggiore punteggio relativo all’offerta concernente beni, lavori o servizi che presentano un minore impatto sulla salute e sull’ambiente, ivi compresi i beni o i prodotti da filiera corta o a chilometro zero»</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C5E44B8-05F8-41BA-AB46-3A867BF63F9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br>
              <a:rPr lang="it-IT" sz="2800" b="1" dirty="0">
                <a:solidFill>
                  <a:srgbClr val="00FDF9"/>
                </a:solidFill>
              </a:rPr>
            </a:br>
            <a:r>
              <a:rPr lang="it-IT" sz="2800" b="1" i="1" dirty="0" err="1">
                <a:solidFill>
                  <a:srgbClr val="00FDF9"/>
                </a:solidFill>
              </a:rPr>
              <a:t>Favor</a:t>
            </a:r>
            <a:r>
              <a:rPr lang="it-IT" sz="2800" b="1" dirty="0">
                <a:solidFill>
                  <a:srgbClr val="00FDF9"/>
                </a:solidFill>
              </a:rPr>
              <a:t> per le MPMI</a:t>
            </a:r>
            <a:br>
              <a:rPr lang="it-IT" sz="2800" dirty="0"/>
            </a:b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795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009B30-FC83-F744-B7F0-1B5F44E26125}"/>
              </a:ext>
            </a:extLst>
          </p:cNvPr>
          <p:cNvSpPr>
            <a:spLocks noGrp="1"/>
          </p:cNvSpPr>
          <p:nvPr>
            <p:ph idx="1"/>
          </p:nvPr>
        </p:nvSpPr>
        <p:spPr/>
        <p:txBody>
          <a:bodyPr/>
          <a:lstStyle/>
          <a:p>
            <a:endParaRPr lang="it-IT" dirty="0"/>
          </a:p>
          <a:p>
            <a:endParaRPr lang="it-IT" dirty="0"/>
          </a:p>
          <a:p>
            <a:pPr marL="0" indent="0" algn="ctr">
              <a:buNone/>
            </a:pPr>
            <a:r>
              <a:rPr lang="it-IT" b="1" dirty="0"/>
              <a:t>Norme speciali per l’affidamento</a:t>
            </a:r>
          </a:p>
          <a:p>
            <a:pPr marL="0" indent="0" algn="ctr">
              <a:buNone/>
            </a:pPr>
            <a:r>
              <a:rPr lang="it-IT" b="1" dirty="0"/>
              <a:t> dei contratti PNRR-PNC</a:t>
            </a:r>
          </a:p>
        </p:txBody>
      </p:sp>
    </p:spTree>
    <p:extLst>
      <p:ext uri="{BB962C8B-B14F-4D97-AF65-F5344CB8AC3E}">
        <p14:creationId xmlns:p14="http://schemas.microsoft.com/office/powerpoint/2010/main" val="46719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0309" y="1438855"/>
            <a:ext cx="8123382" cy="4598051"/>
          </a:xfrm>
        </p:spPr>
        <p:txBody>
          <a:bodyPr>
            <a:normAutofit/>
          </a:bodyPr>
          <a:lstStyle/>
          <a:p>
            <a:pPr marL="0" indent="0" algn="just">
              <a:buNone/>
            </a:pPr>
            <a:r>
              <a:rPr lang="it-IT" sz="1800" b="1" dirty="0">
                <a:solidFill>
                  <a:srgbClr val="FFFF00"/>
                </a:solidFill>
              </a:rPr>
              <a:t>Art. 48 D.L. n. 77/2021 (Semplificazioni in materia di </a:t>
            </a:r>
            <a:r>
              <a:rPr lang="it-IT" sz="1800" b="1" u="sng" dirty="0">
                <a:solidFill>
                  <a:srgbClr val="FFFF00"/>
                </a:solidFill>
              </a:rPr>
              <a:t>affidamento</a:t>
            </a:r>
            <a:r>
              <a:rPr lang="it-IT" sz="1800" b="1" dirty="0">
                <a:solidFill>
                  <a:srgbClr val="FFFF00"/>
                </a:solidFill>
              </a:rPr>
              <a:t> dei contratti pubblici PNRR e PNC) </a:t>
            </a:r>
            <a:endParaRPr lang="it-IT" sz="1050" dirty="0"/>
          </a:p>
          <a:p>
            <a:pPr marL="0" indent="0" algn="just">
              <a:buNone/>
            </a:pPr>
            <a:r>
              <a:rPr lang="it-IT" sz="1800" dirty="0"/>
              <a:t>1. In relazione alle </a:t>
            </a:r>
            <a:r>
              <a:rPr lang="it-IT" sz="1800" b="1" dirty="0">
                <a:solidFill>
                  <a:srgbClr val="FFFF00"/>
                </a:solidFill>
              </a:rPr>
              <a:t>procedure afferenti agli investimenti pubblici finanziati, in tutto o in parte, con le risorse previste dal PNRR e dal PNC </a:t>
            </a:r>
            <a:r>
              <a:rPr lang="it-IT" sz="1800" dirty="0"/>
              <a:t>e dai </a:t>
            </a:r>
            <a:r>
              <a:rPr lang="it-IT" sz="1800" b="1" dirty="0">
                <a:solidFill>
                  <a:srgbClr val="FFFF00"/>
                </a:solidFill>
              </a:rPr>
              <a:t>programmi cofinanziati dai Fondi strutturali dell'Unione europea,</a:t>
            </a:r>
            <a:r>
              <a:rPr lang="it-IT" sz="1800" dirty="0"/>
              <a:t> </a:t>
            </a:r>
          </a:p>
          <a:p>
            <a:pPr algn="just">
              <a:buFont typeface="Wingdings" pitchFamily="2" charset="2"/>
              <a:buChar char="Ø"/>
            </a:pPr>
            <a:endParaRPr lang="it-IT" sz="1800" dirty="0"/>
          </a:p>
          <a:p>
            <a:pPr algn="just">
              <a:buFont typeface="Wingdings" pitchFamily="2" charset="2"/>
              <a:buChar char="Ø"/>
            </a:pPr>
            <a:r>
              <a:rPr lang="it-IT" sz="1800" dirty="0"/>
              <a:t>si applicano le </a:t>
            </a:r>
            <a:r>
              <a:rPr lang="it-IT" sz="1800" b="1" u="sng" dirty="0"/>
              <a:t>disposizioni del presente titolo</a:t>
            </a:r>
            <a:r>
              <a:rPr lang="it-IT" sz="1800" dirty="0"/>
              <a:t>, </a:t>
            </a:r>
            <a:r>
              <a:rPr lang="it-IT" sz="1800" i="1" dirty="0">
                <a:solidFill>
                  <a:schemeClr val="accent3">
                    <a:lumMod val="60000"/>
                    <a:lumOff val="40000"/>
                  </a:schemeClr>
                </a:solidFill>
              </a:rPr>
              <a:t>[procedure sotto e sopra soglia del D.L. n. 76/2020, sospensione delle norme del D.L. n. 32/2019, parità di genere, subappalto, ecc.]</a:t>
            </a:r>
            <a:endParaRPr lang="it-IT" sz="1800" b="1" i="1" u="sng" dirty="0">
              <a:solidFill>
                <a:schemeClr val="accent3">
                  <a:lumMod val="60000"/>
                  <a:lumOff val="40000"/>
                </a:schemeClr>
              </a:solidFill>
            </a:endParaRPr>
          </a:p>
          <a:p>
            <a:pPr algn="just">
              <a:buFont typeface="Wingdings" pitchFamily="2" charset="2"/>
              <a:buChar char="Ø"/>
            </a:pPr>
            <a:endParaRPr lang="it-IT" sz="1800" b="1" u="sng" dirty="0"/>
          </a:p>
          <a:p>
            <a:pPr algn="just">
              <a:buFont typeface="Wingdings" pitchFamily="2" charset="2"/>
              <a:buChar char="Ø"/>
            </a:pPr>
            <a:r>
              <a:rPr lang="it-IT" sz="1800" b="1" u="sng" dirty="0"/>
              <a:t>l'articolo 207, co. 1, del Decreto-Legge 19 maggio 2020, n. 34</a:t>
            </a:r>
            <a:r>
              <a:rPr lang="it-IT" sz="1800" dirty="0"/>
              <a:t>, convertito, con modificazioni, dalla Legge 17 luglio 2020, n. 77 </a:t>
            </a:r>
            <a:r>
              <a:rPr lang="it-IT" sz="1800" i="1" dirty="0">
                <a:solidFill>
                  <a:schemeClr val="accent3">
                    <a:lumMod val="60000"/>
                    <a:lumOff val="40000"/>
                  </a:schemeClr>
                </a:solidFill>
              </a:rPr>
              <a:t>[anticipazione facoltativa del 30% del prezzo]</a:t>
            </a:r>
          </a:p>
          <a:p>
            <a:pPr algn="just">
              <a:buFont typeface="Wingdings" pitchFamily="2" charset="2"/>
              <a:buChar char="Ø"/>
            </a:pPr>
            <a:endParaRPr lang="it-IT" sz="1800" dirty="0"/>
          </a:p>
          <a:p>
            <a:pPr algn="just">
              <a:buFont typeface="Wingdings" pitchFamily="2" charset="2"/>
              <a:buChar char="Ø"/>
            </a:pPr>
            <a:r>
              <a:rPr lang="it-IT" sz="1800" dirty="0" err="1"/>
              <a:t>nonchè</a:t>
            </a:r>
            <a:r>
              <a:rPr lang="it-IT" sz="1800" dirty="0"/>
              <a:t> le </a:t>
            </a:r>
            <a:r>
              <a:rPr lang="it-IT" sz="1800" b="1" u="sng" dirty="0"/>
              <a:t>disposizioni di cui al presente articolo</a:t>
            </a:r>
            <a:r>
              <a:rPr lang="it-IT" sz="1800" dirty="0"/>
              <a:t>.</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11A32A83-7C54-4884-A0E3-CF7C29E17E8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solidFill>
                <a:srgbClr val="00FDF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582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995881"/>
            <a:ext cx="7847012" cy="5360469"/>
          </a:xfrm>
        </p:spPr>
        <p:txBody>
          <a:bodyPr>
            <a:normAutofit/>
          </a:bodyPr>
          <a:lstStyle/>
          <a:p>
            <a:pPr algn="just"/>
            <a:endParaRPr lang="it-IT" sz="2000" b="1" dirty="0"/>
          </a:p>
          <a:p>
            <a:pPr algn="just">
              <a:buFont typeface="Wingdings" pitchFamily="2" charset="2"/>
              <a:buChar char="Ø"/>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3" name="Rettangolo con angoli arrotondati 2">
            <a:extLst>
              <a:ext uri="{FF2B5EF4-FFF2-40B4-BE49-F238E27FC236}">
                <a16:creationId xmlns:a16="http://schemas.microsoft.com/office/drawing/2014/main" id="{988FB67F-79C3-CB40-9F39-803F8FC30038}"/>
              </a:ext>
            </a:extLst>
          </p:cNvPr>
          <p:cNvSpPr/>
          <p:nvPr/>
        </p:nvSpPr>
        <p:spPr>
          <a:xfrm>
            <a:off x="627492" y="2946025"/>
            <a:ext cx="2834166" cy="1600436"/>
          </a:xfrm>
          <a:prstGeom prst="roundRect">
            <a:avLst/>
          </a:prstGeom>
          <a:solidFill>
            <a:schemeClr val="accent2">
              <a:lumMod val="60000"/>
              <a:lumOff val="40000"/>
            </a:schemeClr>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0000"/>
                </a:solidFill>
                <a:effectLst/>
                <a:uFillTx/>
                <a:latin typeface="Calibri"/>
                <a:ea typeface="Calibri"/>
                <a:cs typeface="Calibri"/>
                <a:sym typeface="Calibri"/>
              </a:rPr>
              <a:t>D.L. n. 77/2021</a:t>
            </a:r>
          </a:p>
          <a:p>
            <a:pPr marL="0" marR="0" indent="0" algn="ctr" defTabSz="457200" rtl="0" fontAlgn="auto" latinLnBrk="1" hangingPunct="0">
              <a:lnSpc>
                <a:spcPct val="100000"/>
              </a:lnSpc>
              <a:spcBef>
                <a:spcPts val="0"/>
              </a:spcBef>
              <a:spcAft>
                <a:spcPts val="0"/>
              </a:spcAft>
              <a:buClrTx/>
              <a:buSzTx/>
              <a:buFontTx/>
              <a:buNone/>
              <a:tabLst/>
            </a:pPr>
            <a:r>
              <a:rPr lang="it-IT" b="1" dirty="0" err="1">
                <a:solidFill>
                  <a:srgbClr val="000000"/>
                </a:solidFill>
              </a:rPr>
              <a:t>conv</a:t>
            </a:r>
            <a:r>
              <a:rPr lang="it-IT" b="1" dirty="0">
                <a:solidFill>
                  <a:srgbClr val="000000"/>
                </a:solidFill>
              </a:rPr>
              <a:t>. in L. n. 108/2021</a:t>
            </a:r>
            <a:endParaRPr kumimoji="0" lang="it-IT" sz="1800" b="1"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457200" rtl="0" fontAlgn="auto" latinLnBrk="1" hangingPunct="0">
              <a:lnSpc>
                <a:spcPct val="100000"/>
              </a:lnSpc>
              <a:spcBef>
                <a:spcPts val="0"/>
              </a:spcBef>
              <a:spcAft>
                <a:spcPts val="0"/>
              </a:spcAft>
              <a:buClrTx/>
              <a:buSzTx/>
              <a:buFontTx/>
              <a:buNone/>
              <a:tabLst/>
            </a:pPr>
            <a:r>
              <a:rPr lang="it-IT" sz="1600" b="1" dirty="0">
                <a:solidFill>
                  <a:srgbClr val="000000"/>
                </a:solidFill>
              </a:rPr>
              <a:t>Norme sui contratti pubblici</a:t>
            </a:r>
            <a:endParaRPr kumimoji="0" lang="it-IT" sz="1600" b="1"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4572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5" name="Connettore 2 4">
            <a:extLst>
              <a:ext uri="{FF2B5EF4-FFF2-40B4-BE49-F238E27FC236}">
                <a16:creationId xmlns:a16="http://schemas.microsoft.com/office/drawing/2014/main" id="{56EC1513-A28B-E74F-8062-D66065783CF6}"/>
              </a:ext>
            </a:extLst>
          </p:cNvPr>
          <p:cNvCxnSpPr>
            <a:cxnSpLocks/>
          </p:cNvCxnSpPr>
          <p:nvPr/>
        </p:nvCxnSpPr>
        <p:spPr>
          <a:xfrm flipV="1">
            <a:off x="3573624" y="1910230"/>
            <a:ext cx="886409" cy="1402137"/>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 name="Connettore 2 7">
            <a:extLst>
              <a:ext uri="{FF2B5EF4-FFF2-40B4-BE49-F238E27FC236}">
                <a16:creationId xmlns:a16="http://schemas.microsoft.com/office/drawing/2014/main" id="{53562F47-5BF2-2044-BA54-5519BEE78111}"/>
              </a:ext>
            </a:extLst>
          </p:cNvPr>
          <p:cNvCxnSpPr>
            <a:cxnSpLocks/>
          </p:cNvCxnSpPr>
          <p:nvPr/>
        </p:nvCxnSpPr>
        <p:spPr>
          <a:xfrm flipV="1">
            <a:off x="3573624" y="3070391"/>
            <a:ext cx="931306" cy="587209"/>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 name="Rettangolo con angoli arrotondati 6">
            <a:extLst>
              <a:ext uri="{FF2B5EF4-FFF2-40B4-BE49-F238E27FC236}">
                <a16:creationId xmlns:a16="http://schemas.microsoft.com/office/drawing/2014/main" id="{1C79947E-1327-094B-B8DD-85C40E9B05A5}"/>
              </a:ext>
            </a:extLst>
          </p:cNvPr>
          <p:cNvSpPr/>
          <p:nvPr/>
        </p:nvSpPr>
        <p:spPr>
          <a:xfrm>
            <a:off x="4611630" y="4124448"/>
            <a:ext cx="4348065" cy="715087"/>
          </a:xfrm>
          <a:prstGeom prst="roundRect">
            <a:avLst/>
          </a:prstGeom>
          <a:solidFill>
            <a:srgbClr val="FF0000"/>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it-IT" b="1" i="0" u="none" strike="noStrike" cap="none" spc="0" normalizeH="0" baseline="0" dirty="0">
                <a:ln>
                  <a:noFill/>
                </a:ln>
                <a:solidFill>
                  <a:srgbClr val="FFFF00"/>
                </a:solidFill>
                <a:effectLst/>
                <a:uFillTx/>
                <a:latin typeface="Calibri"/>
                <a:ea typeface="Calibri"/>
                <a:cs typeface="Calibri"/>
                <a:sym typeface="Calibri"/>
              </a:rPr>
              <a:t>NORME SPECIALI </a:t>
            </a:r>
          </a:p>
          <a:p>
            <a:pPr marL="0" marR="0" indent="0" algn="ctr" defTabSz="457200" rtl="0" fontAlgn="auto" latinLnBrk="1" hangingPunct="0">
              <a:lnSpc>
                <a:spcPct val="100000"/>
              </a:lnSpc>
              <a:spcBef>
                <a:spcPts val="0"/>
              </a:spcBef>
              <a:spcAft>
                <a:spcPts val="0"/>
              </a:spcAft>
              <a:buClrTx/>
              <a:buSzTx/>
              <a:buFontTx/>
              <a:buNone/>
              <a:tabLst/>
            </a:pPr>
            <a:r>
              <a:rPr kumimoji="0" lang="it-IT" b="1" i="0" u="none" strike="noStrike" cap="none" spc="0" normalizeH="0" baseline="0" dirty="0">
                <a:ln>
                  <a:noFill/>
                </a:ln>
                <a:solidFill>
                  <a:srgbClr val="FFFF00"/>
                </a:solidFill>
                <a:effectLst/>
                <a:uFillTx/>
                <a:latin typeface="Calibri"/>
                <a:ea typeface="Calibri"/>
                <a:cs typeface="Calibri"/>
                <a:sym typeface="Calibri"/>
              </a:rPr>
              <a:t>PER I SOLI CONTRATTI PNR-PNC</a:t>
            </a:r>
          </a:p>
        </p:txBody>
      </p:sp>
      <p:sp>
        <p:nvSpPr>
          <p:cNvPr id="11" name="Rettangolo con angoli arrotondati 10">
            <a:extLst>
              <a:ext uri="{FF2B5EF4-FFF2-40B4-BE49-F238E27FC236}">
                <a16:creationId xmlns:a16="http://schemas.microsoft.com/office/drawing/2014/main" id="{A9853ACA-AB2A-5D48-AB1C-5369715A1508}"/>
              </a:ext>
            </a:extLst>
          </p:cNvPr>
          <p:cNvSpPr/>
          <p:nvPr/>
        </p:nvSpPr>
        <p:spPr>
          <a:xfrm>
            <a:off x="4611630" y="1552686"/>
            <a:ext cx="4348065" cy="715087"/>
          </a:xfrm>
          <a:prstGeom prst="roundRect">
            <a:avLst/>
          </a:prstGeom>
          <a:solidFill>
            <a:srgbClr val="CBFDB5"/>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70C0"/>
                </a:solidFill>
                <a:effectLst/>
                <a:uFillTx/>
                <a:latin typeface="Calibri"/>
                <a:ea typeface="Calibri"/>
                <a:cs typeface="Calibri"/>
                <a:sym typeface="Calibri"/>
              </a:rPr>
              <a:t>NORME A CARATTERE TRASVERSALE</a:t>
            </a:r>
          </a:p>
          <a:p>
            <a:pPr marL="0" marR="0" indent="0" algn="ctr" defTabSz="457200" rtl="0" fontAlgn="auto" latinLnBrk="1" hangingPunct="0">
              <a:lnSpc>
                <a:spcPct val="100000"/>
              </a:lnSpc>
              <a:spcBef>
                <a:spcPts val="0"/>
              </a:spcBef>
              <a:spcAft>
                <a:spcPts val="0"/>
              </a:spcAft>
              <a:buClrTx/>
              <a:buSzTx/>
              <a:buFontTx/>
              <a:buNone/>
              <a:tabLst/>
            </a:pPr>
            <a:r>
              <a:rPr lang="it-IT" b="1" dirty="0">
                <a:solidFill>
                  <a:srgbClr val="0070C0"/>
                </a:solidFill>
              </a:rPr>
              <a:t>Fino al 30 giugno 2023</a:t>
            </a:r>
          </a:p>
        </p:txBody>
      </p:sp>
      <p:sp>
        <p:nvSpPr>
          <p:cNvPr id="16" name="Rettangolo con angoli arrotondati 15">
            <a:extLst>
              <a:ext uri="{FF2B5EF4-FFF2-40B4-BE49-F238E27FC236}">
                <a16:creationId xmlns:a16="http://schemas.microsoft.com/office/drawing/2014/main" id="{5067AE6E-1733-EB49-89A2-2F904EBA3B13}"/>
              </a:ext>
            </a:extLst>
          </p:cNvPr>
          <p:cNvSpPr/>
          <p:nvPr/>
        </p:nvSpPr>
        <p:spPr>
          <a:xfrm>
            <a:off x="4611630" y="5258972"/>
            <a:ext cx="4348065" cy="715087"/>
          </a:xfrm>
          <a:prstGeom prst="roundRect">
            <a:avLst/>
          </a:prstGeom>
          <a:solidFill>
            <a:srgbClr val="00FDF9"/>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it-IT" b="1" dirty="0">
                <a:solidFill>
                  <a:schemeClr val="bg1">
                    <a:lumMod val="60000"/>
                    <a:lumOff val="40000"/>
                  </a:schemeClr>
                </a:solidFill>
              </a:rPr>
              <a:t>ALTRE </a:t>
            </a:r>
            <a:r>
              <a:rPr kumimoji="0" lang="it-IT" sz="1800" b="1" i="0" u="none" strike="noStrike" cap="none" spc="0" normalizeH="0" baseline="0" dirty="0">
                <a:ln>
                  <a:noFill/>
                </a:ln>
                <a:solidFill>
                  <a:schemeClr val="bg1">
                    <a:lumMod val="60000"/>
                    <a:lumOff val="40000"/>
                  </a:schemeClr>
                </a:solidFill>
                <a:effectLst/>
                <a:uFillTx/>
                <a:latin typeface="Calibri"/>
                <a:ea typeface="Calibri"/>
                <a:cs typeface="Calibri"/>
                <a:sym typeface="Calibri"/>
              </a:rPr>
              <a:t>NORME SETTORIALI</a:t>
            </a:r>
          </a:p>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bg1">
                    <a:lumMod val="60000"/>
                    <a:lumOff val="40000"/>
                  </a:schemeClr>
                </a:solidFill>
                <a:effectLst/>
                <a:uFillTx/>
                <a:latin typeface="Calibri"/>
                <a:ea typeface="Calibri"/>
                <a:cs typeface="Calibri"/>
                <a:sym typeface="Calibri"/>
              </a:rPr>
              <a:t>(edilizia scolastica e sanitaria) </a:t>
            </a:r>
            <a:endParaRPr lang="it-IT" b="1" dirty="0">
              <a:solidFill>
                <a:schemeClr val="bg1">
                  <a:lumMod val="60000"/>
                  <a:lumOff val="40000"/>
                </a:schemeClr>
              </a:solidFill>
            </a:endParaRPr>
          </a:p>
        </p:txBody>
      </p:sp>
      <p:cxnSp>
        <p:nvCxnSpPr>
          <p:cNvPr id="17" name="Connettore 2 16">
            <a:extLst>
              <a:ext uri="{FF2B5EF4-FFF2-40B4-BE49-F238E27FC236}">
                <a16:creationId xmlns:a16="http://schemas.microsoft.com/office/drawing/2014/main" id="{9A7024C4-8BD1-CD46-8775-D50B20F33996}"/>
              </a:ext>
            </a:extLst>
          </p:cNvPr>
          <p:cNvCxnSpPr>
            <a:cxnSpLocks/>
          </p:cNvCxnSpPr>
          <p:nvPr/>
        </p:nvCxnSpPr>
        <p:spPr>
          <a:xfrm>
            <a:off x="3523460" y="4105416"/>
            <a:ext cx="936573" cy="1576414"/>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9" name="Rettangolo con angoli arrotondati 18">
            <a:extLst>
              <a:ext uri="{FF2B5EF4-FFF2-40B4-BE49-F238E27FC236}">
                <a16:creationId xmlns:a16="http://schemas.microsoft.com/office/drawing/2014/main" id="{B7BDC1D3-77AC-9F4B-8C9A-0F916261B26F}"/>
              </a:ext>
            </a:extLst>
          </p:cNvPr>
          <p:cNvSpPr/>
          <p:nvPr/>
        </p:nvSpPr>
        <p:spPr>
          <a:xfrm>
            <a:off x="4611630" y="2750586"/>
            <a:ext cx="4348065" cy="715087"/>
          </a:xfrm>
          <a:prstGeom prst="roundRect">
            <a:avLst/>
          </a:prstGeom>
          <a:solidFill>
            <a:schemeClr val="bg1">
              <a:lumMod val="40000"/>
              <a:lumOff val="60000"/>
            </a:schemeClr>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accent2">
                    <a:lumMod val="20000"/>
                    <a:lumOff val="80000"/>
                  </a:schemeClr>
                </a:solidFill>
                <a:effectLst/>
                <a:uFillTx/>
                <a:latin typeface="Calibri"/>
                <a:ea typeface="Calibri"/>
                <a:cs typeface="Calibri"/>
                <a:sym typeface="Calibri"/>
              </a:rPr>
              <a:t>MODIFICHE PERMANENTI AL </a:t>
            </a:r>
          </a:p>
          <a:p>
            <a:pPr marL="0" marR="0" indent="0" algn="ctr" defTabSz="457200" rtl="0" fontAlgn="auto" latinLnBrk="1" hangingPunct="0">
              <a:lnSpc>
                <a:spcPct val="100000"/>
              </a:lnSpc>
              <a:spcBef>
                <a:spcPts val="0"/>
              </a:spcBef>
              <a:spcAft>
                <a:spcPts val="0"/>
              </a:spcAft>
              <a:buClrTx/>
              <a:buSzTx/>
              <a:buFontTx/>
              <a:buNone/>
              <a:tabLst/>
            </a:pPr>
            <a:r>
              <a:rPr lang="it-IT" b="1" dirty="0">
                <a:solidFill>
                  <a:schemeClr val="accent2">
                    <a:lumMod val="20000"/>
                    <a:lumOff val="80000"/>
                  </a:schemeClr>
                </a:solidFill>
              </a:rPr>
              <a:t>CODICE DEI CONTRATTI PUBBLICI</a:t>
            </a:r>
          </a:p>
        </p:txBody>
      </p:sp>
      <p:cxnSp>
        <p:nvCxnSpPr>
          <p:cNvPr id="21" name="Connettore 2 20">
            <a:extLst>
              <a:ext uri="{FF2B5EF4-FFF2-40B4-BE49-F238E27FC236}">
                <a16:creationId xmlns:a16="http://schemas.microsoft.com/office/drawing/2014/main" id="{11DDDA31-3F3D-5D4A-AB7C-66B40B26CB1A}"/>
              </a:ext>
            </a:extLst>
          </p:cNvPr>
          <p:cNvCxnSpPr>
            <a:cxnSpLocks/>
          </p:cNvCxnSpPr>
          <p:nvPr/>
        </p:nvCxnSpPr>
        <p:spPr>
          <a:xfrm>
            <a:off x="3573624" y="3915026"/>
            <a:ext cx="948211" cy="653340"/>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48790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58800" y="1611863"/>
            <a:ext cx="8026400" cy="2314096"/>
          </a:xfrm>
        </p:spPr>
        <p:txBody>
          <a:bodyPr>
            <a:normAutofit/>
          </a:bodyPr>
          <a:lstStyle/>
          <a:p>
            <a:pPr marL="0" indent="0" algn="just">
              <a:buNone/>
            </a:pPr>
            <a:r>
              <a:rPr lang="it-IT" sz="1800" b="1" dirty="0">
                <a:solidFill>
                  <a:srgbClr val="FFFF00"/>
                </a:solidFill>
              </a:rPr>
              <a:t>Art. 48 D.L. n. 77/2021 (Semplificazioni in materia di affidamento dei contratti pubblici PNRR e PNC) </a:t>
            </a:r>
            <a:endParaRPr lang="it-IT" sz="900" dirty="0"/>
          </a:p>
          <a:p>
            <a:pPr marL="0" indent="0" algn="just">
              <a:buNone/>
            </a:pPr>
            <a:r>
              <a:rPr lang="it-IT" sz="1800" dirty="0"/>
              <a:t>2. E’ nominato, per ogni procedura, un </a:t>
            </a:r>
            <a:r>
              <a:rPr lang="it-IT" sz="1800" b="1" u="sng" dirty="0"/>
              <a:t>responsabile unico del procedimento</a:t>
            </a:r>
            <a:r>
              <a:rPr lang="it-IT" sz="1800" b="1" dirty="0"/>
              <a:t> </a:t>
            </a:r>
            <a:r>
              <a:rPr lang="it-IT" sz="1800" dirty="0"/>
              <a:t>che, con propria </a:t>
            </a:r>
            <a:r>
              <a:rPr lang="it-IT" sz="1800" b="1" u="sng" dirty="0">
                <a:solidFill>
                  <a:srgbClr val="FFFF00"/>
                </a:solidFill>
              </a:rPr>
              <a:t>determinazione adeguatamente motivata</a:t>
            </a:r>
            <a:r>
              <a:rPr lang="it-IT" sz="1800" dirty="0"/>
              <a:t>, </a:t>
            </a:r>
            <a:r>
              <a:rPr lang="it-IT" sz="1800" b="1" u="sng" dirty="0"/>
              <a:t>valida</a:t>
            </a:r>
            <a:r>
              <a:rPr lang="it-IT" sz="1800" dirty="0"/>
              <a:t> e </a:t>
            </a:r>
            <a:r>
              <a:rPr lang="it-IT" sz="1800" b="1" u="sng" dirty="0"/>
              <a:t>approva</a:t>
            </a:r>
            <a:r>
              <a:rPr lang="it-IT" sz="1800" dirty="0"/>
              <a:t> ciascuna fase progettuale o di esecuzione del contratto, anche in corso d'opera, fermo restando quanto previsto dall'articolo 26, co. 6, del Decreto Legislativo 18 aprile 2016, n. 50.</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7A5F809-E1D2-4288-854C-0CED5FA5E19A}"/>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767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58800" y="1482655"/>
            <a:ext cx="8026400" cy="2681842"/>
          </a:xfrm>
        </p:spPr>
        <p:txBody>
          <a:bodyPr>
            <a:normAutofit lnSpcReduction="10000"/>
          </a:bodyPr>
          <a:lstStyle/>
          <a:p>
            <a:pPr marL="0" indent="0" algn="just">
              <a:lnSpc>
                <a:spcPct val="120000"/>
              </a:lnSpc>
              <a:buNone/>
            </a:pPr>
            <a:r>
              <a:rPr lang="it-IT" sz="1800" b="1" dirty="0">
                <a:solidFill>
                  <a:srgbClr val="FFC000"/>
                </a:solidFill>
              </a:rPr>
              <a:t>Art. 2, D.L. n. 76/2020</a:t>
            </a:r>
          </a:p>
          <a:p>
            <a:pPr marL="0" indent="0" algn="just">
              <a:lnSpc>
                <a:spcPct val="120000"/>
              </a:lnSpc>
              <a:buNone/>
            </a:pPr>
            <a:r>
              <a:rPr lang="it-IT" sz="1800" b="1" i="1" dirty="0">
                <a:solidFill>
                  <a:schemeClr val="accent2">
                    <a:lumMod val="20000"/>
                    <a:lumOff val="80000"/>
                  </a:schemeClr>
                </a:solidFill>
              </a:rPr>
              <a:t>Procedure per l’incentivazione degli investimenti pubblici in relazione all’aggiudicazione dei contratti pubblici sopra soglia</a:t>
            </a:r>
          </a:p>
          <a:p>
            <a:pPr marL="0" indent="0" algn="just">
              <a:lnSpc>
                <a:spcPct val="120000"/>
              </a:lnSpc>
              <a:buNone/>
            </a:pPr>
            <a:endParaRPr lang="it-IT" sz="1100" dirty="0">
              <a:solidFill>
                <a:srgbClr val="FFC000"/>
              </a:solidFill>
            </a:endParaRPr>
          </a:p>
          <a:p>
            <a:pPr marL="0" indent="0" algn="just">
              <a:lnSpc>
                <a:spcPct val="120000"/>
              </a:lnSpc>
              <a:buNone/>
            </a:pPr>
            <a:r>
              <a:rPr lang="it-IT" sz="1800" dirty="0"/>
              <a:t>5. Per ogni procedura di appalto è nominato un responsabile unico del procedimento che, con propria determinazione adeguatamente motivata, valida ed approva ciascuna fase progettuale o di esecuzione del contratto, anche in corso d’opera.</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7A5F809-E1D2-4288-854C-0CED5FA5E19A}"/>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657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26473" y="1154230"/>
            <a:ext cx="8081818" cy="5174380"/>
          </a:xfrm>
        </p:spPr>
        <p:txBody>
          <a:bodyPr>
            <a:normAutofit/>
          </a:bodyPr>
          <a:lstStyle/>
          <a:p>
            <a:pPr marL="0" indent="0" algn="just">
              <a:buNone/>
            </a:pPr>
            <a:r>
              <a:rPr lang="it-IT" sz="1800" dirty="0"/>
              <a:t>L’articolo 26, co. 6, del Codice, in relazione alla verifica preventiva della progettazione prevede che l'attività di verifica è effettuata dai seguenti soggetti: </a:t>
            </a:r>
          </a:p>
          <a:p>
            <a:pPr marL="0" indent="0" algn="just">
              <a:buNone/>
            </a:pPr>
            <a:r>
              <a:rPr lang="it-IT" sz="1800" dirty="0"/>
              <a:t>a) per i </a:t>
            </a:r>
            <a:r>
              <a:rPr lang="it-IT" sz="1800" b="1" u="sng" dirty="0"/>
              <a:t>lavori di importo pari o superiore a venti milioni di euro</a:t>
            </a:r>
            <a:r>
              <a:rPr lang="it-IT" sz="1800" dirty="0"/>
              <a:t>, da organismi di controllo accreditati ai sensi della norma europea UNI CEI EN ISO/IEC 17020; </a:t>
            </a:r>
          </a:p>
          <a:p>
            <a:pPr marL="0" indent="0" algn="just">
              <a:buNone/>
            </a:pPr>
            <a:r>
              <a:rPr lang="it-IT" sz="1800" dirty="0"/>
              <a:t>b) per i </a:t>
            </a:r>
            <a:r>
              <a:rPr lang="it-IT" sz="1800" b="1" u="sng" dirty="0"/>
              <a:t>lavori di importo inferiore a venti milioni di euro e fino alla soglia di cui all’art. 35</a:t>
            </a:r>
            <a:r>
              <a:rPr lang="it-IT" sz="1800" b="1" dirty="0"/>
              <a:t> </a:t>
            </a:r>
            <a:r>
              <a:rPr lang="it-IT" sz="1800" dirty="0"/>
              <a:t>del medesimo Decreto Legislativo, dai soggetti di cui alla lettera a) e di cui all'articolo 46, co. 1, del Codice dei contratti che dispongano di un sistema interno di controllo di qualità ovvero dalla stazione appaltante nel caso in cui disponga di un sistema interno di controllo di qualità;  </a:t>
            </a:r>
          </a:p>
          <a:p>
            <a:pPr marL="0" indent="0" algn="just">
              <a:buNone/>
            </a:pPr>
            <a:r>
              <a:rPr lang="it-IT" sz="1800" dirty="0"/>
              <a:t>c) per i </a:t>
            </a:r>
            <a:r>
              <a:rPr lang="it-IT" sz="1800" b="1" u="sng" dirty="0"/>
              <a:t>lavori di importo inferiore alla soglia di cui all’art. 35</a:t>
            </a:r>
            <a:r>
              <a:rPr lang="it-IT" sz="1800" b="1" dirty="0"/>
              <a:t> </a:t>
            </a:r>
            <a:r>
              <a:rPr lang="it-IT" sz="1800" dirty="0"/>
              <a:t>del medesimo Decreto Legislativo e fino a un milione di euro, la verifica può essere effettuata dagli uffici tecnici delle stazioni appaltanti ove il progetto sia stato redatto da progettisti esterni o le stesse stazioni appaltanti dispongano di un sistema interno di controllo di qualità ove il progetto sia stato redatto da progettisti interni; </a:t>
            </a:r>
          </a:p>
          <a:p>
            <a:pPr marL="0" indent="0" algn="just">
              <a:buNone/>
            </a:pPr>
            <a:r>
              <a:rPr lang="it-IT" sz="1800" dirty="0"/>
              <a:t>d) per i </a:t>
            </a:r>
            <a:r>
              <a:rPr lang="it-IT" sz="1800" b="1" u="sng" dirty="0"/>
              <a:t>lavori di importo inferiore a un milione di euro</a:t>
            </a:r>
            <a:r>
              <a:rPr lang="it-IT" sz="1800" dirty="0"/>
              <a:t>, </a:t>
            </a:r>
            <a:r>
              <a:rPr lang="it-IT" sz="1800" b="1" dirty="0">
                <a:solidFill>
                  <a:srgbClr val="FFFF00"/>
                </a:solidFill>
              </a:rPr>
              <a:t>la verifica è effettuata dal responsabile unico del procedimento, </a:t>
            </a:r>
            <a:r>
              <a:rPr lang="it-IT" sz="1800" dirty="0"/>
              <a:t>anche avvalendosi della struttura di cui all’art. 31, co. 9, del Codice dei contratti.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E55AC910-1951-4DB9-AC20-3A7B50071F48}"/>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8644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64458"/>
          </a:xfrm>
          <a:prstGeom prst="rect">
            <a:avLst/>
          </a:prstGeom>
        </p:spPr>
        <p:txBody>
          <a:bodyPr>
            <a:noAutofit/>
          </a:bodyPr>
          <a:lstStyle/>
          <a:p>
            <a:pPr defTabSz="406908">
              <a:defRPr sz="2100"/>
            </a:pPr>
            <a:r>
              <a:rPr lang="it-IT" sz="2800" b="1" dirty="0"/>
              <a:t>Anticipazione prezzo</a:t>
            </a:r>
            <a:endParaRPr sz="2800" b="1" dirty="0"/>
          </a:p>
        </p:txBody>
      </p:sp>
      <p:sp>
        <p:nvSpPr>
          <p:cNvPr id="130" name="Shape 130"/>
          <p:cNvSpPr>
            <a:spLocks noGrp="1"/>
          </p:cNvSpPr>
          <p:nvPr>
            <p:ph type="body" idx="1"/>
          </p:nvPr>
        </p:nvSpPr>
        <p:spPr>
          <a:xfrm>
            <a:off x="457200" y="1278969"/>
            <a:ext cx="8229600" cy="4983286"/>
          </a:xfrm>
          <a:prstGeom prst="rect">
            <a:avLst/>
          </a:prstGeom>
        </p:spPr>
        <p:txBody>
          <a:bodyPr>
            <a:noAutofit/>
          </a:bodyPr>
          <a:lstStyle/>
          <a:p>
            <a:pPr algn="just">
              <a:spcBef>
                <a:spcPts val="0"/>
              </a:spcBef>
            </a:pPr>
            <a:r>
              <a:rPr lang="it-IT" sz="1800" b="1" dirty="0">
                <a:solidFill>
                  <a:srgbClr val="FFFF00"/>
                </a:solidFill>
              </a:rPr>
              <a:t>Decreto-Legge 19 maggio 2020, n. 34 </a:t>
            </a:r>
          </a:p>
          <a:p>
            <a:pPr algn="just">
              <a:spcBef>
                <a:spcPts val="0"/>
              </a:spcBef>
            </a:pPr>
            <a:endParaRPr lang="it-IT" sz="1000" b="1" dirty="0">
              <a:solidFill>
                <a:srgbClr val="FFFF00"/>
              </a:solidFill>
            </a:endParaRPr>
          </a:p>
          <a:p>
            <a:pPr algn="just">
              <a:spcBef>
                <a:spcPts val="0"/>
              </a:spcBef>
            </a:pPr>
            <a:r>
              <a:rPr lang="it-IT" sz="1800" b="1" dirty="0">
                <a:solidFill>
                  <a:srgbClr val="FFFF00"/>
                </a:solidFill>
              </a:rPr>
              <a:t>Art. 207 (Disposizioni urgenti per la liquidità delle imprese appaltatrici) </a:t>
            </a:r>
          </a:p>
          <a:p>
            <a:pPr algn="just">
              <a:spcBef>
                <a:spcPts val="0"/>
              </a:spcBef>
            </a:pPr>
            <a:r>
              <a:rPr lang="it-IT" sz="1700" dirty="0">
                <a:solidFill>
                  <a:schemeClr val="accent2">
                    <a:lumMod val="20000"/>
                    <a:lumOff val="80000"/>
                  </a:schemeClr>
                </a:solidFill>
              </a:rPr>
              <a:t>1. In relazione alle procedure disciplinate dal </a:t>
            </a:r>
            <a:r>
              <a:rPr lang="it-IT" sz="1700" dirty="0" err="1">
                <a:solidFill>
                  <a:schemeClr val="accent2">
                    <a:lumMod val="20000"/>
                    <a:lumOff val="80000"/>
                  </a:schemeClr>
                </a:solidFill>
              </a:rPr>
              <a:t>D.Lgs.</a:t>
            </a:r>
            <a:r>
              <a:rPr lang="it-IT" sz="1700" dirty="0">
                <a:solidFill>
                  <a:schemeClr val="accent2">
                    <a:lumMod val="20000"/>
                    <a:lumOff val="80000"/>
                  </a:schemeClr>
                </a:solidFill>
              </a:rPr>
              <a:t> n. 50/2016, i cui bandi o avvisi, con i quali si indice una gara, sono già stati pubblicati alla data di entrata in vigore del presente Decreto, </a:t>
            </a:r>
            <a:r>
              <a:rPr lang="it-IT" sz="1700" dirty="0" err="1">
                <a:solidFill>
                  <a:schemeClr val="accent2">
                    <a:lumMod val="20000"/>
                    <a:lumOff val="80000"/>
                  </a:schemeClr>
                </a:solidFill>
              </a:rPr>
              <a:t>nonche</a:t>
            </a:r>
            <a:r>
              <a:rPr lang="it-IT" sz="1700" dirty="0">
                <a:solidFill>
                  <a:schemeClr val="accent2">
                    <a:lumMod val="20000"/>
                    <a:lumOff val="80000"/>
                  </a:schemeClr>
                </a:solidFill>
              </a:rPr>
              <a:t>́, in caso di contratti senza pubblicazione di bandi o avvisi, alle procedure in cui, alla medesima data, siano già stati inviati gli inviti a presentare le offerte o i preventivi, ma non siano scaduti i relativi termini, e in ogni caso per le procedure disciplinate dal medesimo Decreto Legislativo avviate a decorrere dalla data di entrata in vigore del presente Decreto </a:t>
            </a:r>
            <a:r>
              <a:rPr lang="it-IT" sz="1700" b="1" u="sng" dirty="0">
                <a:solidFill>
                  <a:srgbClr val="FFFF00"/>
                </a:solidFill>
              </a:rPr>
              <a:t>e fino alla data del </a:t>
            </a:r>
            <a:r>
              <a:rPr lang="it-IT" sz="1700" b="1" u="sng" strike="sngStrike" dirty="0">
                <a:solidFill>
                  <a:srgbClr val="FFFF00"/>
                </a:solidFill>
              </a:rPr>
              <a:t>30 giugno 2021</a:t>
            </a:r>
            <a:r>
              <a:rPr lang="it-IT" sz="1700" b="1" u="sng" dirty="0">
                <a:solidFill>
                  <a:srgbClr val="FFFF00"/>
                </a:solidFill>
              </a:rPr>
              <a:t> 31 dicembre 2021</a:t>
            </a:r>
            <a:r>
              <a:rPr lang="it-IT" sz="1700" dirty="0">
                <a:solidFill>
                  <a:srgbClr val="FFFF00"/>
                </a:solidFill>
              </a:rPr>
              <a:t>,</a:t>
            </a:r>
            <a:r>
              <a:rPr lang="it-IT" sz="1700" dirty="0">
                <a:solidFill>
                  <a:schemeClr val="accent2">
                    <a:lumMod val="20000"/>
                    <a:lumOff val="80000"/>
                  </a:schemeClr>
                </a:solidFill>
              </a:rPr>
              <a:t> l'importo dell'anticipazione prevista dall’art. 35, co. 18, del </a:t>
            </a:r>
            <a:r>
              <a:rPr lang="it-IT" sz="1700" dirty="0" err="1">
                <a:solidFill>
                  <a:schemeClr val="accent2">
                    <a:lumMod val="20000"/>
                    <a:lumOff val="80000"/>
                  </a:schemeClr>
                </a:solidFill>
              </a:rPr>
              <a:t>D.Lgs.</a:t>
            </a:r>
            <a:r>
              <a:rPr lang="it-IT" sz="1700" dirty="0">
                <a:solidFill>
                  <a:schemeClr val="accent2">
                    <a:lumMod val="20000"/>
                    <a:lumOff val="80000"/>
                  </a:schemeClr>
                </a:solidFill>
              </a:rPr>
              <a:t> n. 50/2016, </a:t>
            </a:r>
            <a:r>
              <a:rPr lang="it-IT" sz="1700" b="1" u="sng" dirty="0">
                <a:solidFill>
                  <a:srgbClr val="FFFF00"/>
                </a:solidFill>
              </a:rPr>
              <a:t>può</a:t>
            </a:r>
            <a:r>
              <a:rPr lang="it-IT" sz="1700" dirty="0">
                <a:solidFill>
                  <a:schemeClr val="accent2">
                    <a:lumMod val="20000"/>
                    <a:lumOff val="80000"/>
                  </a:schemeClr>
                </a:solidFill>
              </a:rPr>
              <a:t> essere incrementato </a:t>
            </a:r>
            <a:r>
              <a:rPr lang="it-IT" sz="1700" b="1" u="sng" dirty="0">
                <a:solidFill>
                  <a:schemeClr val="accent2">
                    <a:lumMod val="20000"/>
                    <a:lumOff val="80000"/>
                  </a:schemeClr>
                </a:solidFill>
              </a:rPr>
              <a:t>fino al 30%, nei limiti e compatibilmente con le risorse</a:t>
            </a:r>
            <a:r>
              <a:rPr lang="it-IT" sz="1700" b="1" dirty="0">
                <a:solidFill>
                  <a:schemeClr val="accent2">
                    <a:lumMod val="20000"/>
                    <a:lumOff val="80000"/>
                  </a:schemeClr>
                </a:solidFill>
              </a:rPr>
              <a:t> </a:t>
            </a:r>
            <a:r>
              <a:rPr lang="it-IT" sz="1700" b="1" u="sng" dirty="0">
                <a:solidFill>
                  <a:schemeClr val="accent2">
                    <a:lumMod val="20000"/>
                    <a:lumOff val="80000"/>
                  </a:schemeClr>
                </a:solidFill>
              </a:rPr>
              <a:t>annuali stanziate per ogni singolo intervento a disposizione della stazione appaltante. </a:t>
            </a:r>
          </a:p>
          <a:p>
            <a:pPr algn="just">
              <a:spcBef>
                <a:spcPts val="0"/>
              </a:spcBef>
            </a:pPr>
            <a:endParaRPr lang="it-IT" sz="1700" b="1" u="sng" dirty="0">
              <a:solidFill>
                <a:schemeClr val="accent2">
                  <a:lumMod val="20000"/>
                  <a:lumOff val="80000"/>
                </a:schemeClr>
              </a:solidFill>
            </a:endParaRPr>
          </a:p>
          <a:p>
            <a:pPr marL="285750" indent="-285750" algn="just">
              <a:spcBef>
                <a:spcPts val="0"/>
              </a:spcBef>
              <a:buFont typeface="Wingdings" pitchFamily="2" charset="2"/>
              <a:buChar char="Ø"/>
            </a:pPr>
            <a:r>
              <a:rPr lang="it-IT" sz="1700" b="1" i="1" dirty="0">
                <a:solidFill>
                  <a:srgbClr val="00FDF9"/>
                </a:solidFill>
              </a:rPr>
              <a:t>Per gli interventi PNRR e PNC la norma pare possa operare «</a:t>
            </a:r>
            <a:r>
              <a:rPr lang="it-IT" sz="1700" b="1" i="1" dirty="0" err="1">
                <a:solidFill>
                  <a:srgbClr val="00FDF9"/>
                </a:solidFill>
              </a:rPr>
              <a:t>ultrattivamente</a:t>
            </a:r>
            <a:r>
              <a:rPr lang="it-IT" sz="1700" b="1" i="1" dirty="0">
                <a:solidFill>
                  <a:srgbClr val="00FDF9"/>
                </a:solidFill>
              </a:rPr>
              <a:t>» anche dopo il 31 dicembre 2021 (diversamente sarebbe inapplicabile alle procedure di aggiudicazione avviate dopo tale data)</a:t>
            </a:r>
          </a:p>
          <a:p>
            <a:pPr marL="285750" indent="-285750" algn="just">
              <a:spcBef>
                <a:spcPts val="0"/>
              </a:spcBef>
              <a:buFont typeface="Wingdings" pitchFamily="2" charset="2"/>
              <a:buChar char="Ø"/>
            </a:pPr>
            <a:endParaRPr lang="it-IT" sz="1700" b="1" i="1" dirty="0">
              <a:solidFill>
                <a:srgbClr val="00FDF9"/>
              </a:solidFill>
            </a:endParaRPr>
          </a:p>
          <a:p>
            <a:pPr marL="285750" indent="-285750" algn="just">
              <a:spcBef>
                <a:spcPts val="0"/>
              </a:spcBef>
              <a:buFont typeface="Wingdings" pitchFamily="2" charset="2"/>
              <a:buChar char="Ø"/>
            </a:pPr>
            <a:r>
              <a:rPr lang="it-IT" sz="1700" b="1" i="1" dirty="0">
                <a:solidFill>
                  <a:srgbClr val="FFFF00"/>
                </a:solidFill>
              </a:rPr>
              <a:t>Per gli interventi diversi da quelli finanziati dal PNRR e PNC: opera fino al 31 dicembre 2021</a:t>
            </a:r>
          </a:p>
        </p:txBody>
      </p:sp>
    </p:spTree>
    <p:extLst>
      <p:ext uri="{BB962C8B-B14F-4D97-AF65-F5344CB8AC3E}">
        <p14:creationId xmlns:p14="http://schemas.microsoft.com/office/powerpoint/2010/main" val="2090191692"/>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animBg="1"/>
      <p:bldP spid="130" grpId="1"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1836" y="1514051"/>
            <a:ext cx="8160327" cy="3013071"/>
          </a:xfrm>
        </p:spPr>
        <p:txBody>
          <a:bodyPr>
            <a:normAutofit/>
          </a:bodyPr>
          <a:lstStyle/>
          <a:p>
            <a:pPr marL="0" indent="0" algn="just">
              <a:buNone/>
            </a:pPr>
            <a:r>
              <a:rPr lang="it-IT" sz="1800" b="1" dirty="0">
                <a:solidFill>
                  <a:srgbClr val="FFFF00"/>
                </a:solidFill>
              </a:rPr>
              <a:t>Art. 48 D.L. n. 77/2021 (Semplificazioni in materia di affidamento dei contratti pubblici PNRR e PNC) </a:t>
            </a:r>
            <a:endParaRPr lang="it-IT" sz="1800" dirty="0"/>
          </a:p>
          <a:p>
            <a:pPr marL="0" indent="0" algn="just">
              <a:buNone/>
            </a:pPr>
            <a:r>
              <a:rPr lang="it-IT" sz="1800" dirty="0"/>
              <a:t>3. Le stazioni appaltanti possono altresì ricorrere alla procedura di cui all'articolo 63 del Decreto Legislativo n. 50 del 2016, per i settori ordinari, e di cui all'articolo 125, per i settori speciali, nella misura strettamente necessaria, quando, per ragioni di </a:t>
            </a:r>
            <a:r>
              <a:rPr lang="it-IT" sz="1800" b="1" u="sng" dirty="0"/>
              <a:t>estrema urgenza derivanti da circostanze imprevedibili, non imputabili alla stazione appaltante,</a:t>
            </a:r>
            <a:r>
              <a:rPr lang="it-IT" sz="1800" dirty="0"/>
              <a:t> </a:t>
            </a:r>
            <a:r>
              <a:rPr lang="it-IT" sz="1800" b="1" u="sng" dirty="0"/>
              <a:t>l'applicazione dei termini, anche abbreviati</a:t>
            </a:r>
            <a:r>
              <a:rPr lang="it-IT" sz="1800" dirty="0"/>
              <a:t>, previsti dalle procedure ordinarie </a:t>
            </a:r>
            <a:r>
              <a:rPr lang="it-IT" sz="1800" b="1" dirty="0">
                <a:solidFill>
                  <a:srgbClr val="FFFF00"/>
                </a:solidFill>
              </a:rPr>
              <a:t>può compromettere la realizzazione degli obiettivi o il rispetto dei tempi di attuazione di cui al PNRR </a:t>
            </a:r>
            <a:r>
              <a:rPr lang="it-IT" sz="1800" b="1" dirty="0" err="1">
                <a:solidFill>
                  <a:srgbClr val="FFFF00"/>
                </a:solidFill>
              </a:rPr>
              <a:t>nonchè</a:t>
            </a:r>
            <a:r>
              <a:rPr lang="it-IT" sz="1800" b="1" dirty="0">
                <a:solidFill>
                  <a:srgbClr val="FFFF00"/>
                </a:solidFill>
              </a:rPr>
              <a:t> al PNC e ai programmi cofinanziati dai Fondi strutturali dell'Unione Europea.</a:t>
            </a:r>
          </a:p>
          <a:p>
            <a:pPr marL="0" indent="0" algn="just">
              <a:buNone/>
            </a:pPr>
            <a:endParaRPr lang="it-IT" sz="18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C7F9466-4134-4EAC-88F8-DA8923023D94}"/>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175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1836" y="1424600"/>
            <a:ext cx="8160327" cy="4369913"/>
          </a:xfrm>
        </p:spPr>
        <p:txBody>
          <a:bodyPr>
            <a:normAutofit/>
          </a:bodyPr>
          <a:lstStyle/>
          <a:p>
            <a:pPr algn="just">
              <a:buFont typeface="Wingdings" pitchFamily="2" charset="2"/>
              <a:buChar char="Ø"/>
            </a:pPr>
            <a:r>
              <a:rPr lang="it-IT" sz="1800" b="1" u="sng" dirty="0"/>
              <a:t>Procedure negoziata senza previa pubblicazione di bando</a:t>
            </a:r>
            <a:r>
              <a:rPr lang="it-IT" sz="1800" b="1" dirty="0"/>
              <a:t> </a:t>
            </a:r>
            <a:r>
              <a:rPr lang="it-IT" sz="1800" dirty="0"/>
              <a:t>all'articolo 63 del Decreto Legislativo n. 50 del 2016, per i settori ordinari, e di cui all'articolo 125, per i settori speciali</a:t>
            </a:r>
          </a:p>
          <a:p>
            <a:pPr algn="just">
              <a:buFont typeface="Wingdings" pitchFamily="2" charset="2"/>
              <a:buChar char="Ø"/>
            </a:pPr>
            <a:endParaRPr lang="it-IT" sz="1800" dirty="0"/>
          </a:p>
          <a:p>
            <a:pPr algn="just">
              <a:buFont typeface="Wingdings" pitchFamily="2" charset="2"/>
              <a:buChar char="Ø"/>
            </a:pPr>
            <a:r>
              <a:rPr lang="it-IT" sz="1800" b="1" u="sng" dirty="0"/>
              <a:t>misura strettamente necessaria</a:t>
            </a:r>
          </a:p>
          <a:p>
            <a:pPr algn="just">
              <a:buFont typeface="Wingdings" pitchFamily="2" charset="2"/>
              <a:buChar char="Ø"/>
            </a:pPr>
            <a:endParaRPr lang="it-IT" sz="1800" b="1" u="sng" dirty="0"/>
          </a:p>
          <a:p>
            <a:pPr algn="just">
              <a:buFont typeface="Wingdings" pitchFamily="2" charset="2"/>
              <a:buChar char="Ø"/>
            </a:pPr>
            <a:r>
              <a:rPr lang="it-IT" sz="1800" dirty="0"/>
              <a:t>ragioni di </a:t>
            </a:r>
            <a:r>
              <a:rPr lang="it-IT" sz="1800" b="1" u="sng" dirty="0"/>
              <a:t>estrema urgenza derivanti da circostanze imprevedibili, non imputabili alla stazione appaltante,</a:t>
            </a:r>
            <a:r>
              <a:rPr lang="it-IT" sz="1800" dirty="0"/>
              <a:t> </a:t>
            </a:r>
          </a:p>
          <a:p>
            <a:pPr algn="just">
              <a:buFont typeface="Wingdings" pitchFamily="2" charset="2"/>
              <a:buChar char="Ø"/>
            </a:pPr>
            <a:endParaRPr lang="it-IT" sz="1800" dirty="0"/>
          </a:p>
          <a:p>
            <a:pPr algn="just">
              <a:buFont typeface="Wingdings" pitchFamily="2" charset="2"/>
              <a:buChar char="Ø"/>
            </a:pPr>
            <a:r>
              <a:rPr lang="it-IT" sz="1800" b="1" u="sng" dirty="0">
                <a:solidFill>
                  <a:schemeClr val="accent2">
                    <a:lumMod val="20000"/>
                    <a:lumOff val="80000"/>
                  </a:schemeClr>
                </a:solidFill>
              </a:rPr>
              <a:t>applicazione dei termini, anche abbreviati</a:t>
            </a:r>
            <a:r>
              <a:rPr lang="it-IT" sz="1800" dirty="0">
                <a:solidFill>
                  <a:schemeClr val="accent2">
                    <a:lumMod val="20000"/>
                    <a:lumOff val="80000"/>
                  </a:schemeClr>
                </a:solidFill>
              </a:rPr>
              <a:t>, previsti dalle procedure ordinarie </a:t>
            </a:r>
            <a:r>
              <a:rPr lang="it-IT" sz="1800" b="1" dirty="0">
                <a:solidFill>
                  <a:schemeClr val="accent2">
                    <a:lumMod val="20000"/>
                    <a:lumOff val="80000"/>
                  </a:schemeClr>
                </a:solidFill>
              </a:rPr>
              <a:t>può compromettere la realizzazione degli obiettivi o il rispetto dei tempi di attuazione di cui al PNRR </a:t>
            </a:r>
            <a:r>
              <a:rPr lang="it-IT" sz="1800" b="1" dirty="0" err="1">
                <a:solidFill>
                  <a:schemeClr val="accent2">
                    <a:lumMod val="20000"/>
                    <a:lumOff val="80000"/>
                  </a:schemeClr>
                </a:solidFill>
              </a:rPr>
              <a:t>nonchè</a:t>
            </a:r>
            <a:r>
              <a:rPr lang="it-IT" sz="1800" b="1" dirty="0">
                <a:solidFill>
                  <a:schemeClr val="accent2">
                    <a:lumMod val="20000"/>
                    <a:lumOff val="80000"/>
                  </a:schemeClr>
                </a:solidFill>
              </a:rPr>
              <a:t> al PNC e ai programmi cofinanziati dai Fondi strutturali dell'Unione Europea.</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C7F9466-4134-4EAC-88F8-DA8923023D94}"/>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527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604111"/>
            <a:ext cx="8229599" cy="1894463"/>
          </a:xfrm>
        </p:spPr>
        <p:txBody>
          <a:bodyPr>
            <a:normAutofit/>
          </a:bodyPr>
          <a:lstStyle/>
          <a:p>
            <a:pPr marL="0" indent="0" algn="just">
              <a:buNone/>
            </a:pPr>
            <a:r>
              <a:rPr lang="it-IT" sz="1800" b="1" dirty="0">
                <a:solidFill>
                  <a:srgbClr val="FFFF00"/>
                </a:solidFill>
              </a:rPr>
              <a:t>Art. 48 D.L. n. 77/2021 (Semplificazioni in materia di affidamento dei contratti pubblici PNRR e PNC) </a:t>
            </a:r>
            <a:endParaRPr lang="it-IT" sz="1800" dirty="0"/>
          </a:p>
          <a:p>
            <a:pPr marL="0" indent="0" algn="just">
              <a:buNone/>
            </a:pPr>
            <a:r>
              <a:rPr lang="it-IT" sz="1800" dirty="0"/>
              <a:t>4. In caso di impugnazione degli atti relativi alle procedure di affidamento di cui al comma 1, relative ai lavori, si applica l'articolo 125 del Codice del processo amministrativo di cui al Decreto Legislativo 2 luglio 2010, n. 104.</a:t>
            </a:r>
            <a:endParaRPr lang="it-IT" sz="1800" b="1" dirty="0">
              <a:solidFill>
                <a:srgbClr val="FFFF00"/>
              </a:solidFill>
            </a:endParaRPr>
          </a:p>
          <a:p>
            <a:pPr marL="0" indent="0" algn="just">
              <a:buNone/>
            </a:pPr>
            <a:endParaRPr lang="it-IT" sz="18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B0A8F03-4DB3-4AFD-B376-B2444A51EBA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963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195042"/>
            <a:ext cx="8229599" cy="5249174"/>
          </a:xfrm>
        </p:spPr>
        <p:txBody>
          <a:bodyPr>
            <a:normAutofit fontScale="92500"/>
          </a:bodyPr>
          <a:lstStyle/>
          <a:p>
            <a:pPr marL="0" indent="0" algn="just">
              <a:lnSpc>
                <a:spcPct val="120000"/>
              </a:lnSpc>
              <a:buNone/>
            </a:pPr>
            <a:r>
              <a:rPr lang="it-IT" sz="1700" b="1" dirty="0">
                <a:solidFill>
                  <a:schemeClr val="accent2">
                    <a:lumMod val="20000"/>
                    <a:lumOff val="80000"/>
                  </a:schemeClr>
                </a:solidFill>
              </a:rPr>
              <a:t>Codice del processo amministrativo</a:t>
            </a:r>
          </a:p>
          <a:p>
            <a:pPr marL="0" indent="0" algn="just">
              <a:lnSpc>
                <a:spcPct val="120000"/>
              </a:lnSpc>
              <a:buNone/>
            </a:pPr>
            <a:r>
              <a:rPr lang="it-IT" sz="1600" b="1" dirty="0">
                <a:solidFill>
                  <a:srgbClr val="FFFF00"/>
                </a:solidFill>
              </a:rPr>
              <a:t>Art. 125 - Ulteriori disposizioni processuali per le controversie relative a infrastrutture strategiche </a:t>
            </a:r>
          </a:p>
          <a:p>
            <a:pPr marL="0" indent="0" algn="just">
              <a:lnSpc>
                <a:spcPct val="120000"/>
              </a:lnSpc>
              <a:buNone/>
            </a:pPr>
            <a:r>
              <a:rPr lang="it-IT" sz="1600" dirty="0"/>
              <a:t>1. Nei giudizi che riguardano le procedure di progettazione, approvazione, e realizzazione delle infrastrutture e degli insediamenti produttivi e relative attività di espropriazione, occupazione e asservimento, di cui alla parte II, titolo III, capo IV del Decreto Legislativo 12 aprile 2006, n. 163, oltre alle disposizioni del presente Capo, con esclusione dell’art. 122, si applicano le seguenti previsioni. </a:t>
            </a:r>
          </a:p>
          <a:p>
            <a:pPr marL="0" indent="0" algn="just">
              <a:lnSpc>
                <a:spcPct val="120000"/>
              </a:lnSpc>
              <a:buNone/>
            </a:pPr>
            <a:r>
              <a:rPr lang="it-IT" sz="1600" dirty="0"/>
              <a:t>2. In sede di pronuncia del </a:t>
            </a:r>
            <a:r>
              <a:rPr lang="it-IT" sz="1600" b="1" u="sng" dirty="0"/>
              <a:t>provvedimento cautelare</a:t>
            </a:r>
            <a:r>
              <a:rPr lang="it-IT" sz="1600" dirty="0"/>
              <a:t>, si tiene conto delle probabili conseguenze del provvedimento stesso per tutti gli interessi che possono essere lesi, </a:t>
            </a:r>
            <a:r>
              <a:rPr lang="it-IT" sz="1600" dirty="0" err="1"/>
              <a:t>nonchè</a:t>
            </a:r>
            <a:r>
              <a:rPr lang="it-IT" sz="1600" dirty="0"/>
              <a:t> del </a:t>
            </a:r>
            <a:r>
              <a:rPr lang="it-IT" sz="1600" b="1" u="sng" dirty="0">
                <a:solidFill>
                  <a:srgbClr val="FFFF00"/>
                </a:solidFill>
              </a:rPr>
              <a:t>preminente interesse nazionale alla sollecita realizzazione dell'opera,</a:t>
            </a:r>
            <a:r>
              <a:rPr lang="it-IT" sz="1600" dirty="0"/>
              <a:t> e, ai fini dell'accoglimento della domanda cautelare, si valuta anche la </a:t>
            </a:r>
            <a:r>
              <a:rPr lang="it-IT" sz="1600" b="1" u="sng" dirty="0"/>
              <a:t>irreparabilità del pregiudizio per il ricorrente, il cui interesse va comunque comparato con quello del soggetto aggiudicatore alla celere prosecuzione delle procedure. </a:t>
            </a:r>
          </a:p>
          <a:p>
            <a:pPr marL="0" indent="0" algn="just">
              <a:lnSpc>
                <a:spcPct val="120000"/>
              </a:lnSpc>
              <a:buNone/>
            </a:pPr>
            <a:r>
              <a:rPr lang="it-IT" sz="1600" dirty="0"/>
              <a:t>3. Ferma restando l'applicazione degli artt. 121 e 123, al di fuori dei casi in essi contemplati </a:t>
            </a:r>
            <a:r>
              <a:rPr lang="it-IT" sz="1600" b="1" u="sng" dirty="0"/>
              <a:t>la sospensione o l'annullamento dell'affidamento non comporta la caducazione del contratto già stipulato, e il risarcimento del danno eventualmente dovuto avviene solo per equivalente</a:t>
            </a:r>
            <a:r>
              <a:rPr lang="it-IT" sz="1600" dirty="0"/>
              <a:t>. Si applica l’art. 34, co. 3.</a:t>
            </a:r>
          </a:p>
          <a:p>
            <a:pPr marL="0" indent="0" algn="just">
              <a:lnSpc>
                <a:spcPct val="120000"/>
              </a:lnSpc>
              <a:buNone/>
            </a:pPr>
            <a:r>
              <a:rPr lang="it-IT" sz="1600" dirty="0"/>
              <a:t>[</a:t>
            </a:r>
            <a:r>
              <a:rPr lang="it-IT" sz="1600" i="1" dirty="0">
                <a:solidFill>
                  <a:srgbClr val="FFFF00"/>
                </a:solidFill>
              </a:rPr>
              <a:t>3. Quando, nel corso del giudizio, l'annullamento del provvedimento impugnato non risulta più utile per il ricorrente, il giudice accerta l'illegittimità dell'atto se sussiste l'interesse ai fini risarcitori].</a:t>
            </a:r>
            <a:endParaRPr lang="it-IT" sz="16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493AA52F-440B-434E-AA33-34FD8705246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4505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423642"/>
            <a:ext cx="8229599" cy="4927462"/>
          </a:xfrm>
        </p:spPr>
        <p:txBody>
          <a:bodyPr>
            <a:normAutofit/>
          </a:bodyPr>
          <a:lstStyle/>
          <a:p>
            <a:pPr algn="just">
              <a:buFont typeface="Wingdings" pitchFamily="2" charset="2"/>
              <a:buChar char="Ø"/>
            </a:pPr>
            <a:r>
              <a:rPr lang="it-IT" sz="1800" dirty="0"/>
              <a:t>Tale norme restringe l’ambito della tutela cautelare e quello della tutela di merito in forma specifica in considerazione dell’interesse pubblico connesso con la realizzazione dell’opera</a:t>
            </a:r>
          </a:p>
          <a:p>
            <a:pPr algn="just">
              <a:buFont typeface="Wingdings" pitchFamily="2" charset="2"/>
              <a:buChar char="Ø"/>
            </a:pPr>
            <a:endParaRPr lang="it-IT" sz="1400" dirty="0"/>
          </a:p>
          <a:p>
            <a:pPr algn="just">
              <a:buFont typeface="Wingdings" pitchFamily="2" charset="2"/>
              <a:buChar char="Ø"/>
            </a:pPr>
            <a:r>
              <a:rPr lang="it-IT" sz="1800" dirty="0"/>
              <a:t>La norma in esame è destinata ad imprimere una decisa accelerazione alle procedure finalizzate (all’affidamento e) all’esecuzione dei contratti finanziati con le risorse del PNRR e del PNC e si giustifica in considerazione dell’evidente </a:t>
            </a:r>
            <a:r>
              <a:rPr lang="it-IT" sz="1800" dirty="0">
                <a:solidFill>
                  <a:srgbClr val="FFFF00"/>
                </a:solidFill>
              </a:rPr>
              <a:t>interesse pubblico ad assicurare alla collettività il bene derivante dall’attuazione di tali contratti</a:t>
            </a:r>
          </a:p>
          <a:p>
            <a:pPr algn="just">
              <a:buFont typeface="Wingdings" pitchFamily="2" charset="2"/>
              <a:buChar char="Ø"/>
            </a:pPr>
            <a:endParaRPr lang="it-IT" sz="1400" dirty="0"/>
          </a:p>
          <a:p>
            <a:pPr algn="just">
              <a:buFont typeface="Wingdings" pitchFamily="2" charset="2"/>
              <a:buChar char="Ø"/>
            </a:pPr>
            <a:r>
              <a:rPr lang="it-IT" sz="1800" dirty="0"/>
              <a:t>Può pertanto affermarsi che la scelta fatta dal D.L. n. 77/2021 rilancia ed attualizza almeno con riferimento ai contratti PNRR e PNC “</a:t>
            </a:r>
            <a:r>
              <a:rPr lang="it-IT" sz="1800" i="1" dirty="0"/>
              <a:t>una verità troppo a lungo sottaciuta benché rimasta chiara nella consapevolezza degli operatori” ovvero che  “la materia dei procedimenti di gara per la selezione degli appaltatori pubblici è </a:t>
            </a:r>
            <a:r>
              <a:rPr lang="it-IT" sz="1800" i="1" dirty="0" err="1"/>
              <a:t>ineliminabilmente</a:t>
            </a:r>
            <a:r>
              <a:rPr lang="it-IT" sz="1800" i="1" dirty="0"/>
              <a:t> contrassegnata anche nella dimensione che le deriva dal diritto UE, </a:t>
            </a:r>
            <a:r>
              <a:rPr lang="it-IT" sz="1800" i="1" dirty="0">
                <a:solidFill>
                  <a:srgbClr val="FFFF00"/>
                </a:solidFill>
              </a:rPr>
              <a:t>dall’interesse pubblico all’esecuzione dell’appalto</a:t>
            </a:r>
            <a:r>
              <a:rPr lang="it-IT" sz="1800" dirty="0"/>
              <a:t>» (F. </a:t>
            </a:r>
            <a:r>
              <a:rPr lang="it-IT" sz="1800" dirty="0" err="1"/>
              <a:t>Cintioli</a:t>
            </a:r>
            <a:r>
              <a:rPr lang="it-IT" sz="1800" dirty="0"/>
              <a:t>)</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493AA52F-440B-434E-AA33-34FD8705246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326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61818" y="1203624"/>
            <a:ext cx="8229600" cy="5207115"/>
          </a:xfrm>
        </p:spPr>
        <p:txBody>
          <a:bodyPr>
            <a:normAutofit lnSpcReduction="10000"/>
          </a:bodyPr>
          <a:lstStyle/>
          <a:p>
            <a:pPr marL="0" indent="0" algn="just">
              <a:lnSpc>
                <a:spcPct val="110000"/>
              </a:lnSpc>
              <a:buNone/>
            </a:pPr>
            <a:r>
              <a:rPr lang="it-IT" sz="1700" b="1" dirty="0">
                <a:solidFill>
                  <a:srgbClr val="FFFF00"/>
                </a:solidFill>
              </a:rPr>
              <a:t>Art. 48 D.L. n. 77/2021 (Semplificazioni in materia di affidamento dei contratti pubblici PNRR e PNC) </a:t>
            </a:r>
          </a:p>
          <a:p>
            <a:pPr marL="0" indent="0" algn="just">
              <a:lnSpc>
                <a:spcPct val="110000"/>
              </a:lnSpc>
              <a:buNone/>
            </a:pPr>
            <a:r>
              <a:rPr lang="it-IT" sz="1700" dirty="0"/>
              <a:t>5. Per le finalità di cui al comma 1, in deroga a quanto previsto dall’art. 59, commi 1, 1-bis e 1­ter, del D.Lgs. n. 50 del 2016, </a:t>
            </a:r>
            <a:r>
              <a:rPr lang="it-IT" sz="1700" b="1" u="sng" dirty="0"/>
              <a:t>è ammesso l'affidamento di progettazione ed esecuzione dei relativi lavori anche sulla base del progetto di fattibilità tecnica ed economica di cui all’art. 23, co. 5, del D.Lgs. n. 50 del 2016.</a:t>
            </a:r>
            <a:r>
              <a:rPr lang="it-IT" sz="1700" dirty="0"/>
              <a:t> Sul progetto di fattibilità tecnica ed economica posto a base di gara, è sempre convocata la conferenza di servizi di cui all’art. 14, co. 3, della Legge 7 agosto 1990, n. 241. </a:t>
            </a:r>
            <a:r>
              <a:rPr lang="it-IT" sz="1700" b="1" u="sng" dirty="0">
                <a:solidFill>
                  <a:srgbClr val="FFFF00"/>
                </a:solidFill>
              </a:rPr>
              <a:t>L'affidamento avviene mediante acquisizione del progetto definitivo in sede di offerta ovvero, in alternativa, mediante offerte aventi a oggetto la realizzazione del progetto definitivo, del progetto esecutivo e il prezzo.</a:t>
            </a:r>
            <a:r>
              <a:rPr lang="it-IT" sz="1700" dirty="0"/>
              <a:t> </a:t>
            </a:r>
          </a:p>
          <a:p>
            <a:pPr marL="0" indent="0" algn="just">
              <a:lnSpc>
                <a:spcPct val="110000"/>
              </a:lnSpc>
              <a:buNone/>
            </a:pPr>
            <a:r>
              <a:rPr lang="it-IT" sz="1700" dirty="0"/>
              <a:t>In entrambi i casi, l'offerta relativa al prezzo </a:t>
            </a:r>
            <a:r>
              <a:rPr lang="it-IT" sz="1700" b="1" u="sng" dirty="0"/>
              <a:t>indica distintamente il corrispettivo richiesto per la progettazione definitiva, per la progettazione esecutiva e per l'esecuzione dei lavori</a:t>
            </a:r>
            <a:r>
              <a:rPr lang="it-IT" sz="1700" dirty="0"/>
              <a:t>. In ogni caso, alla conferenza di servizi indetta ai fini dell'approvazione del progetto definitivo partecipa anche l'affidatario dell'appalto, che provvede, ove necessario, ad adeguare il progetto alle eventuali prescrizioni susseguenti ai pareri resi in sede di conferenza di servizi. A tal fine, </a:t>
            </a:r>
            <a:r>
              <a:rPr lang="it-IT" sz="1700" b="1" u="sng" dirty="0"/>
              <a:t>entro cinque giorni dall'aggiudicazione </a:t>
            </a:r>
            <a:r>
              <a:rPr lang="it-IT" sz="1700" dirty="0"/>
              <a:t>ovvero dalla presentazione del progetto definitivo da parte dell'affidatario, qualora lo stesso non sia stato acquisito in sede di gara, il responsabile unico del procedimento avvia le procedure per l'acquisizione dei pareri e degli atti di assenso necessari per l'approvazione del progetto.</a:t>
            </a:r>
            <a:endParaRPr lang="it-IT" sz="17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83B96B0-DD43-40F3-AD73-14D584299D9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28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457200" y="1290030"/>
            <a:ext cx="8229600" cy="4981561"/>
          </a:xfrm>
          <a:prstGeom prst="rect">
            <a:avLst/>
          </a:prstGeom>
        </p:spPr>
        <p:txBody>
          <a:bodyPr>
            <a:noAutofit/>
          </a:bodyPr>
          <a:lstStyle/>
          <a:p>
            <a:pPr algn="just">
              <a:spcBef>
                <a:spcPts val="0"/>
              </a:spcBef>
            </a:pPr>
            <a:r>
              <a:rPr lang="it-IT" sz="1800" b="1" u="sng" dirty="0">
                <a:solidFill>
                  <a:srgbClr val="FFC000"/>
                </a:solidFill>
              </a:rPr>
              <a:t>CONTRATTI NON PNRR-PNC </a:t>
            </a:r>
            <a:endParaRPr lang="it-IT" sz="1800" b="1" u="sng" dirty="0">
              <a:solidFill>
                <a:srgbClr val="00FDF9"/>
              </a:solidFill>
            </a:endParaRPr>
          </a:p>
          <a:p>
            <a:pPr marL="285750" indent="-285750" algn="just">
              <a:spcBef>
                <a:spcPts val="0"/>
              </a:spcBef>
              <a:buFont typeface="Wingdings" pitchFamily="2" charset="2"/>
              <a:buChar char="Ø"/>
            </a:pPr>
            <a:r>
              <a:rPr lang="it-IT" sz="1700" dirty="0">
                <a:solidFill>
                  <a:srgbClr val="FFFF00"/>
                </a:solidFill>
              </a:rPr>
              <a:t>Codice contratti pubblici </a:t>
            </a:r>
          </a:p>
          <a:p>
            <a:pPr marL="285750" indent="-285750" algn="just">
              <a:spcBef>
                <a:spcPts val="0"/>
              </a:spcBef>
              <a:buFont typeface="Wingdings" pitchFamily="2" charset="2"/>
              <a:buChar char="Ø"/>
            </a:pPr>
            <a:r>
              <a:rPr lang="it-IT" sz="1700" dirty="0">
                <a:solidFill>
                  <a:srgbClr val="FFC000"/>
                </a:solidFill>
              </a:rPr>
              <a:t>Regime transitorio fino al 30 giugno 2023:</a:t>
            </a:r>
          </a:p>
          <a:p>
            <a:pPr marL="285750" indent="-285750" algn="just">
              <a:spcBef>
                <a:spcPts val="0"/>
              </a:spcBef>
              <a:buFont typeface="Arial" panose="020B0604020202020204" pitchFamily="34" charset="0"/>
              <a:buChar char="•"/>
            </a:pPr>
            <a:r>
              <a:rPr lang="it-IT" sz="1700" dirty="0">
                <a:solidFill>
                  <a:schemeClr val="accent2">
                    <a:lumMod val="20000"/>
                    <a:lumOff val="80000"/>
                  </a:schemeClr>
                </a:solidFill>
              </a:rPr>
              <a:t>D.L. n. 32/2019, convertito in L. n. 55/2019 («Sblocca-Cantieri»)</a:t>
            </a:r>
          </a:p>
          <a:p>
            <a:pPr marL="285750" indent="-285750" algn="just">
              <a:spcBef>
                <a:spcPts val="0"/>
              </a:spcBef>
              <a:buFont typeface="Arial" panose="020B0604020202020204" pitchFamily="34" charset="0"/>
              <a:buChar char="•"/>
            </a:pPr>
            <a:r>
              <a:rPr lang="it-IT" sz="1700" dirty="0">
                <a:solidFill>
                  <a:schemeClr val="accent2">
                    <a:lumMod val="20000"/>
                    <a:lumOff val="80000"/>
                  </a:schemeClr>
                </a:solidFill>
              </a:rPr>
              <a:t>D.L. n. 76/2020, convertito in L. n. 120/2020 («Semplificazioni 1»)</a:t>
            </a:r>
          </a:p>
          <a:p>
            <a:pPr marL="285750" indent="-285750" algn="just">
              <a:spcBef>
                <a:spcPts val="0"/>
              </a:spcBef>
              <a:buFont typeface="Wingdings" pitchFamily="2" charset="2"/>
              <a:buChar char="Ø"/>
            </a:pPr>
            <a:r>
              <a:rPr lang="it-IT" sz="1700" dirty="0">
                <a:solidFill>
                  <a:srgbClr val="CBFDB5"/>
                </a:solidFill>
              </a:rPr>
              <a:t>Normativa generale di cui al titolo IV del D.L. n. 77/2021, convertito in L. n. 108/2021 </a:t>
            </a:r>
            <a:r>
              <a:rPr lang="it-IT" sz="1700" dirty="0">
                <a:solidFill>
                  <a:schemeClr val="accent2">
                    <a:lumMod val="20000"/>
                    <a:lumOff val="80000"/>
                  </a:schemeClr>
                </a:solidFill>
              </a:rPr>
              <a:t>(proroga regime transitorio, subappalto, modifiche al Codice, ecc.).</a:t>
            </a:r>
          </a:p>
          <a:p>
            <a:pPr algn="l">
              <a:spcBef>
                <a:spcPts val="0"/>
              </a:spcBef>
            </a:pPr>
            <a:endParaRPr lang="it-IT" sz="1400" b="1" u="sng" dirty="0">
              <a:solidFill>
                <a:srgbClr val="00FDF9"/>
              </a:solidFill>
            </a:endParaRPr>
          </a:p>
          <a:p>
            <a:pPr algn="l">
              <a:spcBef>
                <a:spcPts val="0"/>
              </a:spcBef>
            </a:pPr>
            <a:endParaRPr lang="it-IT" sz="1400" b="1" u="sng" dirty="0">
              <a:solidFill>
                <a:srgbClr val="00FDF9"/>
              </a:solidFill>
            </a:endParaRPr>
          </a:p>
          <a:p>
            <a:pPr algn="l">
              <a:spcBef>
                <a:spcPts val="0"/>
              </a:spcBef>
            </a:pPr>
            <a:r>
              <a:rPr lang="it-IT" sz="1800" b="1" u="sng" dirty="0">
                <a:solidFill>
                  <a:srgbClr val="00FDF9"/>
                </a:solidFill>
              </a:rPr>
              <a:t>CONTRATTI PNRR-PNC: </a:t>
            </a:r>
          </a:p>
          <a:p>
            <a:pPr marL="285750" indent="-285750" algn="just">
              <a:spcBef>
                <a:spcPts val="0"/>
              </a:spcBef>
              <a:buFont typeface="Wingdings" pitchFamily="2" charset="2"/>
              <a:buChar char="Ø"/>
            </a:pPr>
            <a:r>
              <a:rPr lang="it-IT" sz="1700" dirty="0">
                <a:solidFill>
                  <a:srgbClr val="FFFF00"/>
                </a:solidFill>
              </a:rPr>
              <a:t>Codice contratti pubblici </a:t>
            </a:r>
          </a:p>
          <a:p>
            <a:pPr marL="285750" indent="-285750" algn="just">
              <a:spcBef>
                <a:spcPts val="0"/>
              </a:spcBef>
              <a:buFont typeface="Wingdings" pitchFamily="2" charset="2"/>
              <a:buChar char="Ø"/>
            </a:pPr>
            <a:r>
              <a:rPr lang="it-IT" sz="1700" dirty="0">
                <a:solidFill>
                  <a:srgbClr val="FFC000"/>
                </a:solidFill>
              </a:rPr>
              <a:t>Regime transitorio fino al 30 giugno 2023:</a:t>
            </a:r>
          </a:p>
          <a:p>
            <a:pPr marL="285750" indent="-285750" algn="just">
              <a:spcBef>
                <a:spcPts val="0"/>
              </a:spcBef>
              <a:buFont typeface="Arial" panose="020B0604020202020204" pitchFamily="34" charset="0"/>
              <a:buChar char="•"/>
            </a:pPr>
            <a:r>
              <a:rPr lang="it-IT" sz="1700" dirty="0">
                <a:solidFill>
                  <a:schemeClr val="accent2">
                    <a:lumMod val="20000"/>
                    <a:lumOff val="80000"/>
                  </a:schemeClr>
                </a:solidFill>
              </a:rPr>
              <a:t>D.L. n. 32/2019, convertito in L. n. 55/2019 («Sblocca-Cantieri»)</a:t>
            </a:r>
          </a:p>
          <a:p>
            <a:pPr marL="285750" indent="-285750" algn="just">
              <a:spcBef>
                <a:spcPts val="0"/>
              </a:spcBef>
              <a:buFont typeface="Arial" panose="020B0604020202020204" pitchFamily="34" charset="0"/>
              <a:buChar char="•"/>
            </a:pPr>
            <a:r>
              <a:rPr lang="it-IT" sz="1700" dirty="0">
                <a:solidFill>
                  <a:schemeClr val="accent2">
                    <a:lumMod val="20000"/>
                    <a:lumOff val="80000"/>
                  </a:schemeClr>
                </a:solidFill>
              </a:rPr>
              <a:t>D.L. n. 76/2020, convertito in L. n. 120/2020 («Semplificazioni 1»)</a:t>
            </a:r>
          </a:p>
          <a:p>
            <a:pPr marL="285750" indent="-285750" algn="just">
              <a:spcBef>
                <a:spcPts val="0"/>
              </a:spcBef>
              <a:buFont typeface="Wingdings" pitchFamily="2" charset="2"/>
              <a:buChar char="Ø"/>
            </a:pPr>
            <a:r>
              <a:rPr lang="it-IT" sz="1700" dirty="0">
                <a:solidFill>
                  <a:srgbClr val="CBFDB5"/>
                </a:solidFill>
              </a:rPr>
              <a:t>Normativa generale di cui al titolo IV del D.L. n. 77/2021, convertito in L. n. 108/2021 </a:t>
            </a:r>
            <a:r>
              <a:rPr lang="it-IT" sz="1700" dirty="0">
                <a:solidFill>
                  <a:schemeClr val="accent2">
                    <a:lumMod val="20000"/>
                    <a:lumOff val="80000"/>
                  </a:schemeClr>
                </a:solidFill>
              </a:rPr>
              <a:t>(proroga regime transitorio, subappalto, modifiche al Codice, ecc.).</a:t>
            </a:r>
          </a:p>
          <a:p>
            <a:pPr marL="285750" indent="-285750" algn="just">
              <a:spcBef>
                <a:spcPts val="0"/>
              </a:spcBef>
              <a:buFont typeface="Wingdings" pitchFamily="2" charset="2"/>
              <a:buChar char="Ø"/>
            </a:pPr>
            <a:r>
              <a:rPr lang="it-IT" sz="1700" b="1" u="sng" dirty="0">
                <a:solidFill>
                  <a:schemeClr val="accent2">
                    <a:lumMod val="20000"/>
                    <a:lumOff val="80000"/>
                  </a:schemeClr>
                </a:solidFill>
              </a:rPr>
              <a:t>Normativa speciale per i contratti PNRR-PNC</a:t>
            </a:r>
            <a:r>
              <a:rPr lang="it-IT" sz="1700" dirty="0">
                <a:solidFill>
                  <a:schemeClr val="accent2">
                    <a:lumMod val="20000"/>
                    <a:lumOff val="80000"/>
                  </a:schemeClr>
                </a:solidFill>
              </a:rPr>
              <a:t>: artt. 47, 48, 50, 53; </a:t>
            </a:r>
            <a:r>
              <a:rPr lang="it-IT" sz="1700" dirty="0">
                <a:solidFill>
                  <a:srgbClr val="00FDF9"/>
                </a:solidFill>
              </a:rPr>
              <a:t>(non soggetti alla scadenza del 30.6.2023; gli interventi PNRR-PNC devono essere ultimati entro il 31 dicembre 2026)</a:t>
            </a:r>
          </a:p>
        </p:txBody>
      </p:sp>
    </p:spTree>
    <p:extLst>
      <p:ext uri="{BB962C8B-B14F-4D97-AF65-F5344CB8AC3E}">
        <p14:creationId xmlns:p14="http://schemas.microsoft.com/office/powerpoint/2010/main" val="1797078617"/>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30">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3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130">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13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animBg="1"/>
      <p:bldP spid="130" grpId="1" build="p" animBg="1"/>
      <p:bldP spid="130" grpId="2"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61818" y="1203624"/>
            <a:ext cx="8229600" cy="5379738"/>
          </a:xfrm>
        </p:spPr>
        <p:txBody>
          <a:bodyPr>
            <a:normAutofit fontScale="92500" lnSpcReduction="10000"/>
          </a:bodyPr>
          <a:lstStyle/>
          <a:p>
            <a:pPr algn="just">
              <a:lnSpc>
                <a:spcPct val="110000"/>
              </a:lnSpc>
              <a:buFont typeface="Wingdings" pitchFamily="2" charset="2"/>
              <a:buChar char="Ø"/>
            </a:pPr>
            <a:r>
              <a:rPr lang="it-IT" sz="1700" dirty="0"/>
              <a:t>Il </a:t>
            </a:r>
            <a:r>
              <a:rPr lang="it-IT" sz="1700" dirty="0" err="1"/>
              <a:t>D.Lgs.</a:t>
            </a:r>
            <a:r>
              <a:rPr lang="it-IT" sz="1700" dirty="0"/>
              <a:t> n. 50/2016, nella sua formulazione originaria, poneva un generalizzato divieto di appalto integrato, ossia l’affidamento congiunto della progettazione esecutiva e dell’esecuzione dei lavori, salvo determinati casi in cui era possibile farvi ricorso </a:t>
            </a:r>
          </a:p>
          <a:p>
            <a:pPr algn="just">
              <a:lnSpc>
                <a:spcPct val="110000"/>
              </a:lnSpc>
              <a:buFont typeface="Wingdings" pitchFamily="2" charset="2"/>
              <a:buChar char="Ø"/>
            </a:pPr>
            <a:r>
              <a:rPr lang="it-IT" sz="1700" dirty="0"/>
              <a:t>Nell’intenzione del Legislatore, l’introduzione del divieto aveva il chiaro obiettivo di riaffermare la centralità del progetto e privare l’impresa di una eccessiva (possibile) autonomia che sarebbe derivata dalla possibilità della stessa di incidere sia sulla definizione del progetto che sulle modalità della sua realizzazione. </a:t>
            </a:r>
          </a:p>
          <a:p>
            <a:pPr algn="just">
              <a:lnSpc>
                <a:spcPct val="110000"/>
              </a:lnSpc>
              <a:buFont typeface="Wingdings" pitchFamily="2" charset="2"/>
              <a:buChar char="Ø"/>
            </a:pPr>
            <a:r>
              <a:rPr lang="it-IT" sz="1700" dirty="0"/>
              <a:t>L’effetto che si è subito prodotto, a seguito dell’entrata in vigore del </a:t>
            </a:r>
            <a:r>
              <a:rPr lang="it-IT" sz="1700" dirty="0" err="1"/>
              <a:t>D.Lgs.</a:t>
            </a:r>
            <a:r>
              <a:rPr lang="it-IT" sz="1700" dirty="0"/>
              <a:t> n. 50/2016 è stato pertanto quello di un </a:t>
            </a:r>
            <a:r>
              <a:rPr lang="it-IT" sz="1700" dirty="0">
                <a:solidFill>
                  <a:srgbClr val="FFFF00"/>
                </a:solidFill>
              </a:rPr>
              <a:t>rallentamento dell’avvio dell’esecuzione di molti lavori dovuto alla necessità di procedere all’ulteriore affidamento della progettazione fino al livello esecutivo </a:t>
            </a:r>
          </a:p>
          <a:p>
            <a:pPr algn="just">
              <a:lnSpc>
                <a:spcPct val="110000"/>
              </a:lnSpc>
              <a:buFont typeface="Wingdings" pitchFamily="2" charset="2"/>
              <a:buChar char="Ø"/>
            </a:pPr>
            <a:r>
              <a:rPr lang="it-IT" sz="1700" dirty="0">
                <a:solidFill>
                  <a:schemeClr val="accent2">
                    <a:lumMod val="20000"/>
                    <a:lumOff val="80000"/>
                  </a:schemeClr>
                </a:solidFill>
              </a:rPr>
              <a:t>Il Legislatore è intervenuto a modificare questa originaria impostazione, derogando all’iniziale limitazione ed in particolare. In particolare, con il Decreto cd. “Sblocca-Cantieri” del 2019 (D.L. n. 32/2019, art. 1, co. 1, lett. b), tale </a:t>
            </a:r>
            <a:r>
              <a:rPr lang="it-IT" sz="1700" dirty="0">
                <a:solidFill>
                  <a:srgbClr val="FFFF00"/>
                </a:solidFill>
              </a:rPr>
              <a:t>divieto è stato sospeso fino al 31 dicembre 2020 </a:t>
            </a:r>
            <a:r>
              <a:rPr lang="it-IT" sz="1700" dirty="0">
                <a:solidFill>
                  <a:schemeClr val="accent2">
                    <a:lumMod val="20000"/>
                    <a:lumOff val="80000"/>
                  </a:schemeClr>
                </a:solidFill>
              </a:rPr>
              <a:t>al fine di rilanciare gli investimenti pubblici e facilitare l’apertura dei cantieri per la realizzazione delle opere pubbliche e con il successivo Decreto cd. &lt;&lt;Semplificazioni&gt;&gt; (D.L. n. 76/2020) la sospensione del divieto è stata estesa </a:t>
            </a:r>
            <a:r>
              <a:rPr lang="it-IT" sz="1700" dirty="0">
                <a:solidFill>
                  <a:srgbClr val="FFFF00"/>
                </a:solidFill>
              </a:rPr>
              <a:t>fino al 31 dicembre 2021.</a:t>
            </a:r>
          </a:p>
          <a:p>
            <a:pPr algn="just">
              <a:lnSpc>
                <a:spcPct val="110000"/>
              </a:lnSpc>
              <a:buFont typeface="Wingdings" pitchFamily="2" charset="2"/>
              <a:buChar char="Ø"/>
            </a:pPr>
            <a:r>
              <a:rPr lang="it-IT" sz="1700" dirty="0">
                <a:solidFill>
                  <a:schemeClr val="accent2">
                    <a:lumMod val="20000"/>
                    <a:lumOff val="80000"/>
                  </a:schemeClr>
                </a:solidFill>
              </a:rPr>
              <a:t>Il D.L. n. 77/2021 (art. 52) è intervenuto con una previsione applicabile alla generalità dei contratti pubblici, disponendo </a:t>
            </a:r>
            <a:r>
              <a:rPr lang="it-IT" sz="1700" dirty="0">
                <a:solidFill>
                  <a:srgbClr val="FFFF00"/>
                </a:solidFill>
              </a:rPr>
              <a:t>l’ulteriore proroga al 30 giugno 2023 </a:t>
            </a:r>
            <a:r>
              <a:rPr lang="it-IT" sz="1700" dirty="0">
                <a:solidFill>
                  <a:schemeClr val="accent2">
                    <a:lumMod val="20000"/>
                    <a:lumOff val="80000"/>
                  </a:schemeClr>
                </a:solidFill>
              </a:rPr>
              <a:t>(rispetto alla data del 31 dicembre 2021), della sospensione a titolo sperimentale dell’applicabilità della disciplina dell’art. 59, co. 1, del </a:t>
            </a:r>
            <a:r>
              <a:rPr lang="it-IT" sz="1700" dirty="0" err="1">
                <a:solidFill>
                  <a:schemeClr val="accent2">
                    <a:lumMod val="20000"/>
                    <a:lumOff val="80000"/>
                  </a:schemeClr>
                </a:solidFill>
              </a:rPr>
              <a:t>D.Lgs.</a:t>
            </a:r>
            <a:r>
              <a:rPr lang="it-IT" sz="1700" dirty="0">
                <a:solidFill>
                  <a:schemeClr val="accent2">
                    <a:lumMod val="20000"/>
                    <a:lumOff val="80000"/>
                  </a:schemeClr>
                </a:solidFill>
              </a:rPr>
              <a:t> n. 50/2016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83B96B0-DD43-40F3-AD73-14D584299D9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5422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61818" y="1203624"/>
            <a:ext cx="8229600" cy="5226993"/>
          </a:xfrm>
        </p:spPr>
        <p:txBody>
          <a:bodyPr>
            <a:normAutofit lnSpcReduction="10000"/>
          </a:bodyPr>
          <a:lstStyle/>
          <a:p>
            <a:pPr algn="just">
              <a:lnSpc>
                <a:spcPct val="110000"/>
              </a:lnSpc>
              <a:buFont typeface="Wingdings" pitchFamily="2" charset="2"/>
              <a:buChar char="Ø"/>
            </a:pPr>
            <a:r>
              <a:rPr lang="it-IT" sz="1700" dirty="0"/>
              <a:t>L’art. 48, co. 5, introduce poi una </a:t>
            </a:r>
            <a:r>
              <a:rPr lang="it-IT" sz="1700" b="1" u="sng" dirty="0"/>
              <a:t>previsione di carattere speciale</a:t>
            </a:r>
            <a:r>
              <a:rPr lang="it-IT" sz="1700" b="1" dirty="0"/>
              <a:t> </a:t>
            </a:r>
            <a:r>
              <a:rPr lang="it-IT" sz="1700" dirty="0"/>
              <a:t>(e all’apparenza non temporalmente limitata), che contempla la facoltà per le stazioni appaltanti di procedere, </a:t>
            </a:r>
            <a:r>
              <a:rPr lang="it-IT" sz="1700" b="1" u="sng" dirty="0">
                <a:solidFill>
                  <a:srgbClr val="FFC000"/>
                </a:solidFill>
              </a:rPr>
              <a:t>per gli investimenti pubblici finanziati con le risorse del PNRR, del PNC e dei programmi cofinanziati dai Fondi strutturali dell’Unione Europea</a:t>
            </a:r>
            <a:r>
              <a:rPr lang="it-IT" sz="1700" dirty="0"/>
              <a:t>, </a:t>
            </a:r>
            <a:r>
              <a:rPr lang="it-IT" sz="1700" b="1" u="sng" dirty="0">
                <a:solidFill>
                  <a:srgbClr val="FFFF00"/>
                </a:solidFill>
              </a:rPr>
              <a:t>all’affidamento congiunto di progettazione ed esecuzione dei lavori sulla base del progetto di fattibilità tecnica ed economica di cui all’art. 23, co. 5, del </a:t>
            </a:r>
            <a:r>
              <a:rPr lang="it-IT" sz="1700" b="1" u="sng" dirty="0" err="1">
                <a:solidFill>
                  <a:srgbClr val="FFFF00"/>
                </a:solidFill>
              </a:rPr>
              <a:t>D.Lgs.</a:t>
            </a:r>
            <a:r>
              <a:rPr lang="it-IT" sz="1700" b="1" u="sng" dirty="0">
                <a:solidFill>
                  <a:srgbClr val="FFFF00"/>
                </a:solidFill>
              </a:rPr>
              <a:t> n. 50/2016.  </a:t>
            </a:r>
          </a:p>
          <a:p>
            <a:pPr algn="just">
              <a:lnSpc>
                <a:spcPct val="110000"/>
              </a:lnSpc>
              <a:buFont typeface="Wingdings" pitchFamily="2" charset="2"/>
              <a:buChar char="Ø"/>
            </a:pPr>
            <a:endParaRPr lang="it-IT" sz="1000" b="1" u="sng" dirty="0">
              <a:solidFill>
                <a:srgbClr val="FFFF00"/>
              </a:solidFill>
            </a:endParaRPr>
          </a:p>
          <a:p>
            <a:pPr algn="just">
              <a:lnSpc>
                <a:spcPct val="110000"/>
              </a:lnSpc>
              <a:buFont typeface="Wingdings" pitchFamily="2" charset="2"/>
              <a:buChar char="Ø"/>
            </a:pPr>
            <a:r>
              <a:rPr lang="it-IT" sz="1700" dirty="0"/>
              <a:t>La modifica deve essere riguardata, innanzitutto, dalla prospettiva, comune a tutte le disposizioni introdotte con il D.L. n. 77/2021, di </a:t>
            </a:r>
            <a:r>
              <a:rPr lang="it-IT" sz="1700" b="1" u="sng" dirty="0"/>
              <a:t>velocizzare le tempistiche di realizzazione degli interventi previsti dal PNRR</a:t>
            </a:r>
            <a:r>
              <a:rPr lang="it-IT" sz="1700" b="1" dirty="0"/>
              <a:t>, </a:t>
            </a:r>
            <a:r>
              <a:rPr lang="it-IT" sz="1700" dirty="0"/>
              <a:t>giacché l’affidamento congiunto di progettazione ed esecuzione dovrebbe consentire l’ottimizzazione dei tempi di realizzazione degli interventi. </a:t>
            </a:r>
          </a:p>
          <a:p>
            <a:pPr algn="just">
              <a:lnSpc>
                <a:spcPct val="110000"/>
              </a:lnSpc>
              <a:buFont typeface="Wingdings" pitchFamily="2" charset="2"/>
              <a:buChar char="Ø"/>
            </a:pPr>
            <a:endParaRPr lang="it-IT" sz="1000" dirty="0"/>
          </a:p>
          <a:p>
            <a:pPr algn="just">
              <a:lnSpc>
                <a:spcPct val="110000"/>
              </a:lnSpc>
              <a:buFont typeface="Wingdings" pitchFamily="2" charset="2"/>
              <a:buChar char="Ø"/>
            </a:pPr>
            <a:r>
              <a:rPr lang="it-IT" sz="1700" dirty="0"/>
              <a:t>Gli effetti del venir meno della separazione dei ruoli fra progettista e costruttore che il generale divieto previsto ordinariamente dal Codice dei contratti prevede(va) a garanzia della qualità dei lavori si ritiene possano essere </a:t>
            </a:r>
            <a:r>
              <a:rPr lang="it-IT" sz="1700" b="1" u="sng" dirty="0"/>
              <a:t>mediati dalla circostanza che il contributo di idee nelle soluzioni progettuali da parte dell’appaltatore debba comunque avvenire nel rispetto dei profili strutturali e morfologici dell’opera pubblica delineata nelle linee essenziali nel progetto preliminare posto a base di gara</a:t>
            </a:r>
            <a:r>
              <a:rPr lang="it-IT" sz="1700" dirty="0"/>
              <a:t>.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83B96B0-DD43-40F3-AD73-14D584299D9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186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3887" y="1366462"/>
            <a:ext cx="8229600" cy="4749915"/>
          </a:xfrm>
        </p:spPr>
        <p:txBody>
          <a:bodyPr>
            <a:normAutofit/>
          </a:bodyPr>
          <a:lstStyle/>
          <a:p>
            <a:pPr algn="just">
              <a:buFont typeface="Wingdings" pitchFamily="2" charset="2"/>
              <a:buChar char="Ø"/>
            </a:pPr>
            <a:r>
              <a:rPr lang="it-IT" sz="1700" dirty="0"/>
              <a:t>Il progetto esecutivo predisposto dall’appaltatore non potrebbe infatti costituire un </a:t>
            </a:r>
            <a:r>
              <a:rPr lang="it-IT" sz="1700" dirty="0" err="1"/>
              <a:t>aliud</a:t>
            </a:r>
            <a:r>
              <a:rPr lang="it-IT" sz="1700" dirty="0"/>
              <a:t>, cioè un progetto differente, rispetto a quello posto a base di gara (cfr. Consiglio di Stato, n. 5388/2018).</a:t>
            </a:r>
          </a:p>
          <a:p>
            <a:pPr algn="just">
              <a:buFont typeface="Wingdings" pitchFamily="2" charset="2"/>
              <a:buChar char="Ø"/>
            </a:pPr>
            <a:r>
              <a:rPr lang="it-IT" sz="1700" dirty="0"/>
              <a:t>Ai sensi dell’art. 48, co. 5, l’affidamento avviene mediante acquisizione del progetto definitivo in sede di offerta ovvero, in alternativa, mediante offerte aventi a oggetto la realizzazione del progetto definitivo, del progetto esecutivo e il prezzo. </a:t>
            </a:r>
          </a:p>
          <a:p>
            <a:pPr algn="just">
              <a:buFont typeface="Wingdings" pitchFamily="2" charset="2"/>
              <a:buChar char="Ø"/>
            </a:pPr>
            <a:r>
              <a:rPr lang="it-IT" sz="1700" dirty="0"/>
              <a:t>In entrambi i casi, è stabilito che l’offerta relativa al prezzo deve indicare distintamente il corrispettivo richiesto per la progettazione definitiva, per la progettazione esecutiva e per l’esecuzione dei lavori. </a:t>
            </a:r>
          </a:p>
          <a:p>
            <a:pPr algn="just">
              <a:buFont typeface="Wingdings" pitchFamily="2" charset="2"/>
              <a:buChar char="Ø"/>
            </a:pPr>
            <a:r>
              <a:rPr lang="it-IT" sz="1700" dirty="0"/>
              <a:t>Sempre nella rilevata ottica di accelerazione, è previsto che: </a:t>
            </a:r>
          </a:p>
          <a:p>
            <a:pPr marL="0" indent="0" algn="just">
              <a:buNone/>
            </a:pPr>
            <a:r>
              <a:rPr lang="it-IT" sz="1700" dirty="0"/>
              <a:t>	- sul progetto di fattibilità tecnica ed economica posto a base di gara sia sempre 	convocata la </a:t>
            </a:r>
            <a:r>
              <a:rPr lang="it-IT" sz="1700" b="1" u="sng" dirty="0"/>
              <a:t>conferenza di servizi</a:t>
            </a:r>
            <a:r>
              <a:rPr lang="it-IT" sz="1700" b="1" dirty="0"/>
              <a:t> </a:t>
            </a:r>
            <a:r>
              <a:rPr lang="it-IT" sz="1700" dirty="0"/>
              <a:t>(di cui all’art. 14, co. 3, L. n. 241/1990); </a:t>
            </a:r>
          </a:p>
          <a:p>
            <a:pPr marL="0" indent="0" algn="just">
              <a:buNone/>
            </a:pPr>
            <a:r>
              <a:rPr lang="it-IT" sz="1700" dirty="0"/>
              <a:t>	- alla conferenza di servizi </a:t>
            </a:r>
            <a:r>
              <a:rPr lang="it-IT" sz="1700" b="1" u="sng" dirty="0"/>
              <a:t>partecipi anche l’affidatario dell’appalto</a:t>
            </a:r>
            <a:r>
              <a:rPr lang="it-IT" sz="1700" dirty="0"/>
              <a:t>, che provvede, ove 	necessario, ad adeguare il progetto alle eventuali prescrizioni che conseguono ai pareri 	resi in sede di conferenza e la cui attuazione non potrà essere “posticipata” al livello di 	progettazione superiore.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83B96B0-DD43-40F3-AD73-14D584299D9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956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61818" y="1203624"/>
            <a:ext cx="8229600" cy="5141758"/>
          </a:xfrm>
        </p:spPr>
        <p:txBody>
          <a:bodyPr>
            <a:normAutofit fontScale="92500" lnSpcReduction="10000"/>
          </a:bodyPr>
          <a:lstStyle/>
          <a:p>
            <a:pPr algn="just">
              <a:buFont typeface="Wingdings" pitchFamily="2" charset="2"/>
              <a:buChar char="Ø"/>
            </a:pPr>
            <a:r>
              <a:rPr lang="it-IT" sz="1700" dirty="0"/>
              <a:t>L’art. 14, co. 3, L. n. 241 del 1990 stabilisce che &lt;&lt;Per progetti di particolare complessità e di insediamenti produttivi di beni e servizi l’Amministrazione procedente, su motivata richiesta dell'interessato, corredata da uno studio di fattibilità, può indire una conferenza preliminare finalizzata a indicare al richiedente, prima della presentazione di una istanza o di un progetto definitivo, le condizioni per ottenere, alla loro presentazione, i necessari pareri, intese, concerti, nulla osta, autorizzazioni, concessioni o altri atti di assenso, comunque denominati. L’Amministrazione procedente, se ritiene di accogliere la richiesta motivata di indizione della conferenza, la indice entro cinque giorni lavorativi dalla ricezione della richiesta stessa. La conferenza preliminare si svolge secondo le disposizioni dell’art. 14-bis, con abbreviazione dei termini fino alla metà. Le Amministrazioni coinvolte esprimono le proprie determinazioni sulla base della documentazione prodotta dall'interessato. Scaduto il termine entro il quale le Amministrazioni devono rendere le proprie determinazioni, l’Amministrazione procedente le trasmette, entro cinque giorni, al richiedente. Ove si sia svolta la conferenza preliminare, l’Amministrazione procedente, ricevuta l'istanza o il progetto definitivo, indice la conferenza simultanea nei termini e con le modalità di cui agli articoli 14-bis, co. 7, e 14-ter e, in sede di conferenza simultanea, le determinazioni espresse in sede di conferenza preliminare possono essere motivatamente modificate o integrate solo in presenza di significativi elementi emersi nel successivo procedimento anche a seguito delle osservazioni degli interessati sul progetto definitivo. Nelle procedure di realizzazione di opere pubbliche o di interesse pubblico, la conferenza di servizi si esprime sul progetto di fattibilità tecnica ed economica, al fine di indicare le condizioni per ottenere, sul progetto definitivo, le intese, i pareri, le concessioni, le autorizzazioni, le licenze, i nullaosta e gli assensi, comunque denominati, richiesti dalla normativa vigente&gt;&gt;.</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83B96B0-DD43-40F3-AD73-14D584299D9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2260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352711"/>
            <a:ext cx="8229600" cy="4958637"/>
          </a:xfrm>
        </p:spPr>
        <p:txBody>
          <a:bodyPr>
            <a:normAutofit/>
          </a:bodyPr>
          <a:lstStyle/>
          <a:p>
            <a:pPr algn="just">
              <a:buFont typeface="Wingdings" pitchFamily="2" charset="2"/>
              <a:buChar char="Ø"/>
            </a:pPr>
            <a:r>
              <a:rPr lang="it-IT" sz="1700" dirty="0"/>
              <a:t>È quindi stabilito che </a:t>
            </a:r>
            <a:r>
              <a:rPr lang="it-IT" sz="1700" b="1" u="sng" dirty="0"/>
              <a:t>entro cinque giorni dall’aggiudicazione</a:t>
            </a:r>
            <a:r>
              <a:rPr lang="it-IT" sz="1700" b="1" dirty="0"/>
              <a:t> </a:t>
            </a:r>
            <a:r>
              <a:rPr lang="it-IT" sz="1700" dirty="0"/>
              <a:t>ovvero dalla presentazione del progetto definitivo da parte dell’affidatario, qualora lo stesso non sia stato acquisito in sede di gara, </a:t>
            </a:r>
            <a:r>
              <a:rPr lang="it-IT" sz="1700" b="1" dirty="0"/>
              <a:t>il responsabile unico del procedimento avvia le procedure per l’acquisizione dei pareri e degli atti di assenso necessari per l’approvazione del progetto.</a:t>
            </a:r>
          </a:p>
          <a:p>
            <a:pPr marL="0" indent="0" algn="just">
              <a:buNone/>
            </a:pPr>
            <a:endParaRPr lang="it-IT" sz="1700" dirty="0"/>
          </a:p>
          <a:p>
            <a:pPr algn="just">
              <a:buFont typeface="Wingdings" pitchFamily="2" charset="2"/>
              <a:buChar char="Ø"/>
            </a:pPr>
            <a:r>
              <a:rPr lang="it-IT" sz="1700" dirty="0"/>
              <a:t>Le analisi condotte al riguardo (Cfr. UPB – Ufficio Parlamentare di bilancio, Nota di lavoro “</a:t>
            </a:r>
            <a:r>
              <a:rPr lang="it-IT" sz="1700" i="1" dirty="0"/>
              <a:t>Il </a:t>
            </a:r>
            <a:r>
              <a:rPr lang="it-IT" sz="1700" i="1" dirty="0" err="1"/>
              <a:t>procurement</a:t>
            </a:r>
            <a:r>
              <a:rPr lang="it-IT" sz="1700" i="1" dirty="0"/>
              <a:t> dei lavori pubblici alla luce delle recenti riforme</a:t>
            </a:r>
            <a:r>
              <a:rPr lang="it-IT" sz="1700" dirty="0"/>
              <a:t>”, maggio 2020) hanno permesso di riscontrare una </a:t>
            </a:r>
            <a:r>
              <a:rPr lang="it-IT" sz="1700" dirty="0">
                <a:solidFill>
                  <a:srgbClr val="FFFF00"/>
                </a:solidFill>
              </a:rPr>
              <a:t>minore probabilità e dimensione del ritardo nella consegna dell’opera associata all’appalto integrato</a:t>
            </a:r>
            <a:r>
              <a:rPr lang="it-IT" sz="1700" dirty="0"/>
              <a:t>.</a:t>
            </a:r>
          </a:p>
          <a:p>
            <a:pPr algn="just">
              <a:buFont typeface="Wingdings" pitchFamily="2" charset="2"/>
              <a:buChar char="Ø"/>
            </a:pPr>
            <a:r>
              <a:rPr lang="it-IT" sz="1700" dirty="0"/>
              <a:t>Sul fronte dell’efficienza di costo le procedure con appalto integrato hanno registrato una </a:t>
            </a:r>
            <a:r>
              <a:rPr lang="it-IT" sz="1700" dirty="0">
                <a:solidFill>
                  <a:srgbClr val="FFFF00"/>
                </a:solidFill>
              </a:rPr>
              <a:t>media degli scostamenti di poco superiore a quella degli appalti di sola esecuzione</a:t>
            </a:r>
            <a:r>
              <a:rPr lang="it-IT" sz="1700" dirty="0"/>
              <a:t>. </a:t>
            </a:r>
          </a:p>
          <a:p>
            <a:pPr algn="just">
              <a:buFont typeface="Wingdings" pitchFamily="2" charset="2"/>
              <a:buChar char="Ø"/>
            </a:pPr>
            <a:r>
              <a:rPr lang="it-IT" sz="1700" dirty="0"/>
              <a:t>L’insieme dell’evidenze raccolte parrebbe dunque suggerire – ferme restando le variabili collegate alle caratteristiche intrinseche dei diversi progetti - che l’adattamento dell’impresa esecutrice a un progetto esecutivo redatto esternamente possa - se non incrementare il costo finale dell’opera incidendo, dunque, sulla probabilità di varianti - almeno ritardarne la conclusione.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583B96B0-DD43-40F3-AD73-14D584299D9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7365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197" y="1325111"/>
            <a:ext cx="8229599" cy="4538976"/>
          </a:xfrm>
        </p:spPr>
        <p:txBody>
          <a:bodyPr>
            <a:normAutofit/>
          </a:bodyPr>
          <a:lstStyle/>
          <a:p>
            <a:pPr marL="0" indent="0" algn="just">
              <a:buNone/>
            </a:pPr>
            <a:r>
              <a:rPr lang="it-IT" sz="1800" b="1" dirty="0">
                <a:solidFill>
                  <a:srgbClr val="FFFF00"/>
                </a:solidFill>
              </a:rPr>
              <a:t>Art. 48 D.L. n. 77/2021 (Semplificazioni in materia di affidamento dei contratti pubblici PNRR e PNC) </a:t>
            </a:r>
          </a:p>
          <a:p>
            <a:pPr marL="0" indent="0" algn="just">
              <a:buNone/>
            </a:pPr>
            <a:r>
              <a:rPr lang="it-IT" sz="1800" dirty="0"/>
              <a:t>6. Le stazioni appaltanti che procedono agli affidamenti di cui al comma 1, possono prevedere, nel bando di gara o nella lettera di invito, l'assegnazione di un </a:t>
            </a:r>
            <a:r>
              <a:rPr lang="it-IT" sz="1800" b="1" u="sng" dirty="0"/>
              <a:t>punteggio premiale per l'uso nella progettazione dei metodi e strumenti elettronici specifici</a:t>
            </a:r>
            <a:r>
              <a:rPr lang="it-IT" sz="1800" b="1" dirty="0"/>
              <a:t> </a:t>
            </a:r>
            <a:r>
              <a:rPr lang="it-IT" sz="1800" dirty="0"/>
              <a:t>di cui all'articolo 23, comma 1, lettera h), del Decreto Legislativo n. 50 del 2016.</a:t>
            </a:r>
          </a:p>
          <a:p>
            <a:pPr algn="just">
              <a:buFont typeface="Wingdings" pitchFamily="2" charset="2"/>
              <a:buChar char="Ø"/>
            </a:pPr>
            <a:r>
              <a:rPr lang="it-IT" sz="1800" dirty="0"/>
              <a:t>Tali strumenti utilizzano </a:t>
            </a:r>
            <a:r>
              <a:rPr lang="it-IT" sz="1800" b="1" u="sng" dirty="0"/>
              <a:t>piattaforme interoperabili a mezzo di formati aperti non proprietari</a:t>
            </a:r>
            <a:r>
              <a:rPr lang="it-IT" sz="1800" dirty="0"/>
              <a:t>, al fine di non limitare la concorrenza tra i fornitori di tecnologie e il coinvolgimento di specifiche progettualità tra i progettisti. </a:t>
            </a:r>
          </a:p>
          <a:p>
            <a:pPr algn="just">
              <a:buFont typeface="Wingdings" pitchFamily="2" charset="2"/>
              <a:buChar char="Ø"/>
            </a:pPr>
            <a:r>
              <a:rPr lang="it-IT" sz="1800" dirty="0"/>
              <a:t>Entro trenta giorni dalla data di entrata in vigore del presente Decreto, con provvedimento del Ministero delle Infrastrutture e della mobilità sostenibili, sono stabilite le </a:t>
            </a:r>
            <a:r>
              <a:rPr lang="it-IT" sz="1800" b="1" u="sng" dirty="0"/>
              <a:t>regole e specifiche tecniche per l'utilizzo dei metodi e strumenti elettronici</a:t>
            </a:r>
            <a:r>
              <a:rPr lang="it-IT" sz="1800" dirty="0"/>
              <a:t> di cui al primo periodo, assicurandone il coordinamento con le previsioni di cui al Decreto non regolamentare adottato ai sensi del comma 13 del citato articolo 23.</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9" name="Shape 129">
            <a:extLst>
              <a:ext uri="{FF2B5EF4-FFF2-40B4-BE49-F238E27FC236}">
                <a16:creationId xmlns:a16="http://schemas.microsoft.com/office/drawing/2014/main" id="{882F83C9-70AF-48E4-9889-EE4C719B7F0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19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196" y="1335089"/>
            <a:ext cx="8229599" cy="4986199"/>
          </a:xfrm>
        </p:spPr>
        <p:txBody>
          <a:bodyPr>
            <a:normAutofit fontScale="47500" lnSpcReduction="20000"/>
          </a:bodyPr>
          <a:lstStyle/>
          <a:p>
            <a:pPr marL="0" indent="0" algn="just">
              <a:buNone/>
            </a:pPr>
            <a:r>
              <a:rPr lang="it-IT" sz="3400" b="1" dirty="0">
                <a:solidFill>
                  <a:srgbClr val="FFFF00"/>
                </a:solidFill>
              </a:rPr>
              <a:t>Ministero delle Infrastrutture e dei Trasporti, Decreto 2 agosto 2021, n. 312 (Decreto BIM)</a:t>
            </a:r>
          </a:p>
          <a:p>
            <a:pPr marL="0" indent="0" algn="just">
              <a:lnSpc>
                <a:spcPct val="120000"/>
              </a:lnSpc>
              <a:buNone/>
            </a:pPr>
            <a:r>
              <a:rPr lang="it-IT" sz="3400" i="1" dirty="0"/>
              <a:t>Modifiche al Decreto del Ministero delle Infrastrutture e dei Trasporti 1° dicembre 2017, n. 560 che stabilisce le modalità e i tempi di progressiva introduzione dei metodi e degli strumenti elettronici di modellazione per l’edilizia e le infrastrutture</a:t>
            </a:r>
          </a:p>
          <a:p>
            <a:pPr marL="0" indent="0" algn="just">
              <a:lnSpc>
                <a:spcPct val="120000"/>
              </a:lnSpc>
              <a:buNone/>
            </a:pPr>
            <a:endParaRPr lang="it-IT" sz="1800" dirty="0"/>
          </a:p>
          <a:p>
            <a:pPr marL="0" indent="0" algn="just">
              <a:lnSpc>
                <a:spcPct val="120000"/>
              </a:lnSpc>
              <a:buNone/>
            </a:pPr>
            <a:r>
              <a:rPr lang="it-IT" sz="3400" b="1" dirty="0">
                <a:solidFill>
                  <a:srgbClr val="FFFF00"/>
                </a:solidFill>
              </a:rPr>
              <a:t>Art. 7-bis (Punteggi premiali) </a:t>
            </a:r>
          </a:p>
          <a:p>
            <a:pPr marL="0" indent="0" algn="just">
              <a:lnSpc>
                <a:spcPct val="120000"/>
              </a:lnSpc>
              <a:buNone/>
            </a:pPr>
            <a:r>
              <a:rPr lang="it-IT" sz="3400" dirty="0"/>
              <a:t>1. Le stazioni appaltanti possono introdurre, nell’ambito dei criteri di aggiudicazione dell’offerta e nel rispetto di quanto previsto dall’articolo 95 del medesimo Codice, punteggi premiali per l’uso di metodi e strumenti elettronici specifici. Nell’ambito di tali criteri possono rientrare, a titolo esemplificativo: </a:t>
            </a:r>
          </a:p>
          <a:p>
            <a:pPr marL="0" indent="0" algn="just">
              <a:lnSpc>
                <a:spcPct val="120000"/>
              </a:lnSpc>
              <a:buNone/>
            </a:pPr>
            <a:r>
              <a:rPr lang="it-IT" sz="3400" dirty="0"/>
              <a:t>a)  proposte metodologiche per integrare gli aspetti di gestione del progetto con la gestione della modellazione informativa; </a:t>
            </a:r>
          </a:p>
          <a:p>
            <a:pPr marL="0" indent="0" algn="just">
              <a:lnSpc>
                <a:spcPct val="120000"/>
              </a:lnSpc>
              <a:buNone/>
            </a:pPr>
            <a:r>
              <a:rPr lang="it-IT" sz="3400" dirty="0"/>
              <a:t>b)  proposte metodologiche per l’implementazione dell’offerta di gestione informativa e del piano di gestione informativa in relazione alle esigenze di cantierizzazione, anche con strumenti innovativi di </a:t>
            </a:r>
            <a:r>
              <a:rPr lang="it-IT" sz="3400" dirty="0" err="1"/>
              <a:t>realta</a:t>
            </a:r>
            <a:r>
              <a:rPr lang="it-IT" sz="3400" dirty="0"/>
              <a:t>̀ aumentata e di interconnessione tra le </a:t>
            </a:r>
            <a:r>
              <a:rPr lang="it-IT" sz="3400" dirty="0" err="1"/>
              <a:t>entita</a:t>
            </a:r>
            <a:r>
              <a:rPr lang="it-IT" sz="3400" dirty="0"/>
              <a:t>̀ presenti in cantiere; </a:t>
            </a:r>
          </a:p>
          <a:p>
            <a:pPr marL="0" indent="0" algn="just">
              <a:lnSpc>
                <a:spcPct val="120000"/>
              </a:lnSpc>
              <a:buNone/>
            </a:pPr>
            <a:r>
              <a:rPr lang="it-IT" sz="3400" dirty="0"/>
              <a:t>c)  proposte metodologiche volte a consentire un’analisi efficace dello studio, tra l’altro, di varianti migliorative e di mitigazione del rischio;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9" name="Shape 129">
            <a:extLst>
              <a:ext uri="{FF2B5EF4-FFF2-40B4-BE49-F238E27FC236}">
                <a16:creationId xmlns:a16="http://schemas.microsoft.com/office/drawing/2014/main" id="{882F83C9-70AF-48E4-9889-EE4C719B7F0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937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197" y="1017036"/>
            <a:ext cx="8229599" cy="5423521"/>
          </a:xfrm>
        </p:spPr>
        <p:txBody>
          <a:bodyPr>
            <a:noAutofit/>
          </a:bodyPr>
          <a:lstStyle/>
          <a:p>
            <a:pPr marL="0" indent="0" algn="just">
              <a:lnSpc>
                <a:spcPct val="120000"/>
              </a:lnSpc>
              <a:buNone/>
            </a:pPr>
            <a:r>
              <a:rPr lang="it-IT" sz="1600" b="1" dirty="0">
                <a:solidFill>
                  <a:srgbClr val="FFFF00"/>
                </a:solidFill>
              </a:rPr>
              <a:t>Art. 7-bis (Punteggi premiali) </a:t>
            </a:r>
          </a:p>
          <a:p>
            <a:pPr marL="0" indent="0" algn="just">
              <a:lnSpc>
                <a:spcPct val="120000"/>
              </a:lnSpc>
              <a:buNone/>
            </a:pPr>
            <a:r>
              <a:rPr lang="it-IT" sz="1500" dirty="0"/>
              <a:t>(…)</a:t>
            </a:r>
          </a:p>
          <a:p>
            <a:pPr marL="0" indent="0">
              <a:lnSpc>
                <a:spcPct val="120000"/>
              </a:lnSpc>
              <a:buNone/>
            </a:pPr>
            <a:r>
              <a:rPr lang="it-IT" sz="1500" dirty="0"/>
              <a:t>d)  proposte che consentano alla stazione appaltante di disporre di dati e informazioni utili per l’esercizio delle proprie funzioni ovvero per il mantenimento delle caratteristiche di </a:t>
            </a:r>
            <a:r>
              <a:rPr lang="it-IT" sz="1500" dirty="0" err="1"/>
              <a:t>interoperabilita</a:t>
            </a:r>
            <a:r>
              <a:rPr lang="it-IT" sz="1500" dirty="0"/>
              <a:t>̀ dei modelli informativi; </a:t>
            </a:r>
          </a:p>
          <a:p>
            <a:pPr marL="0" indent="0">
              <a:lnSpc>
                <a:spcPct val="120000"/>
              </a:lnSpc>
              <a:buNone/>
            </a:pPr>
            <a:r>
              <a:rPr lang="it-IT" sz="1500" dirty="0"/>
              <a:t>e)  previsione di </a:t>
            </a:r>
            <a:r>
              <a:rPr lang="it-IT" sz="1500" dirty="0" err="1"/>
              <a:t>modalita</a:t>
            </a:r>
            <a:r>
              <a:rPr lang="it-IT" sz="1500" dirty="0"/>
              <a:t>̀ digitali per la </a:t>
            </a:r>
            <a:r>
              <a:rPr lang="it-IT" sz="1500" dirty="0" err="1"/>
              <a:t>tracciabilita</a:t>
            </a:r>
            <a:r>
              <a:rPr lang="it-IT" sz="1500" dirty="0"/>
              <a:t>̀ dei materiali e delle forniture e per la </a:t>
            </a:r>
            <a:r>
              <a:rPr lang="it-IT" sz="1500" dirty="0" err="1"/>
              <a:t>tracciabilita</a:t>
            </a:r>
            <a:r>
              <a:rPr lang="it-IT" sz="1500" dirty="0"/>
              <a:t>̀ dei processi di produzione e montaggio, anche ai fine del controllo dei costi del ciclo di vita dell’opera; </a:t>
            </a:r>
          </a:p>
          <a:p>
            <a:pPr marL="0" indent="0">
              <a:lnSpc>
                <a:spcPct val="120000"/>
              </a:lnSpc>
              <a:buNone/>
            </a:pPr>
            <a:r>
              <a:rPr lang="it-IT" sz="1500" dirty="0" err="1"/>
              <a:t>f</a:t>
            </a:r>
            <a:r>
              <a:rPr lang="it-IT" sz="1500" dirty="0"/>
              <a:t>)  proposte volte ad utilizzare i metodi e gli strumenti elettronici per raggiungere obiettivi di </a:t>
            </a:r>
            <a:r>
              <a:rPr lang="it-IT" sz="1500" dirty="0" err="1"/>
              <a:t>sostenibilita</a:t>
            </a:r>
            <a:r>
              <a:rPr lang="it-IT" sz="1500" dirty="0"/>
              <a:t>̀ ambientali anche attraverso i principi del green public </a:t>
            </a:r>
            <a:r>
              <a:rPr lang="it-IT" sz="1500" dirty="0" err="1"/>
              <a:t>procurement</a:t>
            </a:r>
            <a:r>
              <a:rPr lang="it-IT" sz="1500" dirty="0"/>
              <a:t>; </a:t>
            </a:r>
          </a:p>
          <a:p>
            <a:pPr marL="0" indent="0">
              <a:lnSpc>
                <a:spcPct val="120000"/>
              </a:lnSpc>
              <a:buNone/>
            </a:pPr>
            <a:r>
              <a:rPr lang="it-IT" sz="1500" dirty="0"/>
              <a:t>g)  previsione di strumenti digitali per aumentare il presidio di controllo sulla salute e sicurezza dei lavori e del personale coinvolto nell’esecuzione; </a:t>
            </a:r>
          </a:p>
          <a:p>
            <a:pPr marL="0" indent="0">
              <a:lnSpc>
                <a:spcPct val="120000"/>
              </a:lnSpc>
              <a:buNone/>
            </a:pPr>
            <a:r>
              <a:rPr lang="it-IT" sz="1500" dirty="0"/>
              <a:t>h)  previsione di modelli digitali che consentano di verificare l’andamento della progettazione e dei lavori e/o che consentano di mantenere sotto controllo costante le prestazioni del bene, compresi i sistemi di monitoraggio e </a:t>
            </a:r>
            <a:r>
              <a:rPr lang="it-IT" sz="1500" dirty="0" err="1"/>
              <a:t>sensoristica</a:t>
            </a:r>
            <a:r>
              <a:rPr lang="it-IT" sz="1500" dirty="0"/>
              <a:t>; </a:t>
            </a:r>
          </a:p>
          <a:p>
            <a:pPr marL="0" indent="0">
              <a:lnSpc>
                <a:spcPct val="120000"/>
              </a:lnSpc>
              <a:buNone/>
            </a:pPr>
            <a:r>
              <a:rPr lang="it-IT" sz="1500" dirty="0"/>
              <a:t>2. Ulteriori criteri premiali possono prevedere l’assegnazione di un punteggio aggiuntivo all’offerente che impieghi metodi e strumenti digitali che consentano alla stazione appaltante di monitorare, in tempo reale, l’avanzamento del cronoprogramma e dei costi dell’opera.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9" name="Shape 129">
            <a:extLst>
              <a:ext uri="{FF2B5EF4-FFF2-40B4-BE49-F238E27FC236}">
                <a16:creationId xmlns:a16="http://schemas.microsoft.com/office/drawing/2014/main" id="{882F83C9-70AF-48E4-9889-EE4C719B7F01}"/>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2423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31843"/>
            <a:ext cx="8229600" cy="5149079"/>
          </a:xfrm>
        </p:spPr>
        <p:txBody>
          <a:bodyPr>
            <a:normAutofit fontScale="92500" lnSpcReduction="10000"/>
          </a:bodyPr>
          <a:lstStyle/>
          <a:p>
            <a:pPr marL="0" indent="0" algn="just">
              <a:lnSpc>
                <a:spcPct val="110000"/>
              </a:lnSpc>
              <a:buNone/>
            </a:pPr>
            <a:r>
              <a:rPr lang="it-IT" sz="1800" b="1" dirty="0">
                <a:solidFill>
                  <a:srgbClr val="FFFF00"/>
                </a:solidFill>
              </a:rPr>
              <a:t>Art. 48 D.L. n. 77/2021 (Semplificazioni in materia di affidamento dei contratti pubblici PNRR e PNC) </a:t>
            </a:r>
          </a:p>
          <a:p>
            <a:pPr marL="0" indent="0" algn="just">
              <a:lnSpc>
                <a:spcPct val="110000"/>
              </a:lnSpc>
              <a:buNone/>
            </a:pPr>
            <a:r>
              <a:rPr lang="it-IT" sz="1700" dirty="0"/>
              <a:t>7. Per gli interventi di cui al comma 1, in deroga a quanto previsto dall’art. 215 del D.Lgs. n. 50 del 2016, </a:t>
            </a:r>
            <a:r>
              <a:rPr lang="it-IT" sz="1700" b="1" u="sng" dirty="0"/>
              <a:t>il parere del Consiglio Superiore dei lavori pubblici è reso </a:t>
            </a:r>
            <a:r>
              <a:rPr lang="it-IT" sz="1700" b="1" u="sng" dirty="0">
                <a:solidFill>
                  <a:srgbClr val="FF0000"/>
                </a:solidFill>
              </a:rPr>
              <a:t>esclusivamente</a:t>
            </a:r>
            <a:r>
              <a:rPr lang="it-IT" sz="1700" b="1" u="sng" dirty="0"/>
              <a:t> sui progetti di fattibilità tecnica ed economica di lavori pubblici </a:t>
            </a:r>
            <a:r>
              <a:rPr lang="it-IT" sz="1700" dirty="0"/>
              <a:t>di competenza statale, o comunque </a:t>
            </a:r>
            <a:r>
              <a:rPr lang="it-IT" sz="1700" b="1" u="sng" dirty="0">
                <a:solidFill>
                  <a:srgbClr val="00FDF9"/>
                </a:solidFill>
              </a:rPr>
              <a:t>finanziati per almeno il 50% dallo Stato, di importo pari o superiore ai 100 milioni di euro</a:t>
            </a:r>
            <a:r>
              <a:rPr lang="it-IT" sz="1700" dirty="0"/>
              <a:t>. </a:t>
            </a:r>
          </a:p>
          <a:p>
            <a:pPr marL="0" indent="0" algn="just">
              <a:lnSpc>
                <a:spcPct val="110000"/>
              </a:lnSpc>
              <a:buNone/>
            </a:pPr>
            <a:r>
              <a:rPr lang="it-IT" sz="1700" dirty="0"/>
              <a:t>In tali casi, il parere reso dal Consiglio Superiore, in deroga a quanto previsto dall’art. 1, co. 9, del D.L. 18 aprile 2019, n. 32, convertito, con modificazioni, dalla Legge 14 giugno 2019, n. 55, </a:t>
            </a:r>
            <a:r>
              <a:rPr lang="it-IT" sz="1700" b="1" u="sng" dirty="0">
                <a:solidFill>
                  <a:srgbClr val="FFFF00"/>
                </a:solidFill>
              </a:rPr>
              <a:t>non riguarda anche la valutazione di </a:t>
            </a:r>
            <a:r>
              <a:rPr lang="it-IT" sz="1700" b="1" u="sng" dirty="0" err="1">
                <a:solidFill>
                  <a:srgbClr val="FFFF00"/>
                </a:solidFill>
              </a:rPr>
              <a:t>congruita'</a:t>
            </a:r>
            <a:r>
              <a:rPr lang="it-IT" sz="1700" b="1" u="sng" dirty="0">
                <a:solidFill>
                  <a:srgbClr val="FFFF00"/>
                </a:solidFill>
              </a:rPr>
              <a:t> del costo</a:t>
            </a:r>
            <a:r>
              <a:rPr lang="it-IT" sz="1700" dirty="0"/>
              <a:t>. In relazione agli </a:t>
            </a:r>
            <a:r>
              <a:rPr lang="it-IT" sz="1700" b="1" u="sng" dirty="0">
                <a:solidFill>
                  <a:srgbClr val="00FDF9"/>
                </a:solidFill>
              </a:rPr>
              <a:t>investimenti di cui al primo periodo di importo inferiore ai 100 milioni di euro</a:t>
            </a:r>
            <a:r>
              <a:rPr lang="it-IT" sz="1700" b="1" dirty="0">
                <a:solidFill>
                  <a:srgbClr val="00FDF9"/>
                </a:solidFill>
              </a:rPr>
              <a:t>, </a:t>
            </a:r>
            <a:r>
              <a:rPr lang="it-IT" sz="1700" dirty="0"/>
              <a:t>dalla data di entrata in vigore del presente Decreto e fino al 31 dicembre 2026, si prescinde dall'acquisizione del parere di cui all’art. 215, co. 3, del D.Lgs. n. 50 del 2016. </a:t>
            </a:r>
          </a:p>
          <a:p>
            <a:pPr marL="0" indent="0" algn="just">
              <a:lnSpc>
                <a:spcPct val="110000"/>
              </a:lnSpc>
              <a:buNone/>
            </a:pPr>
            <a:r>
              <a:rPr lang="it-IT" sz="1700" b="1" u="sng" dirty="0">
                <a:solidFill>
                  <a:srgbClr val="FFC000"/>
                </a:solidFill>
              </a:rPr>
              <a:t>Con provvedimento del Presidente del Consiglio Superiore dei Lavori Pubblici</a:t>
            </a:r>
            <a:r>
              <a:rPr lang="it-IT" sz="1700" dirty="0"/>
              <a:t>, adottato entro sessanta giorni dalla data di entrata in vigore del presente Decreto, sono individuate le modalità di presentazione delle richieste di parere di cui al presente comma, è indicato il contenuto essenziale dei documenti e degli elaborati di cui all’art. 23, commi 5 e 6, del D.Lgs. n. 50 del 2016, occorrenti per l'espressione del parere, e sono altresì disciplinate, fermo quanto previsto dall’art. 44 del presente Decreto, procedure semplificate per la verifica della completezza della documentazione prodotta e, in caso positivo, per la conseguente definizione accelerata del procedimento.</a:t>
            </a:r>
            <a:endParaRPr lang="it-IT" sz="17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8051DF86-3847-4CB2-B6AD-626439310A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00FDF9"/>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29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9FBCA9-1A75-6644-BBB2-D9474A3CA14D}"/>
              </a:ext>
            </a:extLst>
          </p:cNvPr>
          <p:cNvSpPr>
            <a:spLocks noGrp="1"/>
          </p:cNvSpPr>
          <p:nvPr>
            <p:ph idx="1"/>
          </p:nvPr>
        </p:nvSpPr>
        <p:spPr>
          <a:xfrm>
            <a:off x="457200" y="1888436"/>
            <a:ext cx="8229600" cy="2305878"/>
          </a:xfrm>
        </p:spPr>
        <p:txBody>
          <a:bodyPr/>
          <a:lstStyle/>
          <a:p>
            <a:endParaRPr lang="it-IT" dirty="0"/>
          </a:p>
          <a:p>
            <a:pPr marL="0" indent="0" algn="ctr">
              <a:buNone/>
            </a:pPr>
            <a:endParaRPr lang="it-IT" b="1" dirty="0"/>
          </a:p>
          <a:p>
            <a:pPr marL="0" indent="0" algn="ctr">
              <a:buNone/>
            </a:pPr>
            <a:r>
              <a:rPr lang="it-IT" b="1" dirty="0"/>
              <a:t>Esecuzione dei contratti PNRR-PNC</a:t>
            </a:r>
          </a:p>
        </p:txBody>
      </p:sp>
    </p:spTree>
    <p:extLst>
      <p:ext uri="{BB962C8B-B14F-4D97-AF65-F5344CB8AC3E}">
        <p14:creationId xmlns:p14="http://schemas.microsoft.com/office/powerpoint/2010/main" val="53486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5691" y="1242699"/>
            <a:ext cx="8132618" cy="5235980"/>
          </a:xfrm>
        </p:spPr>
        <p:txBody>
          <a:bodyPr>
            <a:normAutofit fontScale="85000" lnSpcReduction="10000"/>
          </a:bodyPr>
          <a:lstStyle/>
          <a:p>
            <a:pPr marL="0" indent="0" algn="just">
              <a:buNone/>
            </a:pPr>
            <a:r>
              <a:rPr lang="it-IT" sz="1800" b="1" dirty="0">
                <a:solidFill>
                  <a:srgbClr val="FF0000"/>
                </a:solidFill>
              </a:rPr>
              <a:t>NORME SPECIALI PER I CONTRATTI PNRR – PNC</a:t>
            </a:r>
          </a:p>
          <a:p>
            <a:pPr marL="0" indent="0" algn="just">
              <a:buNone/>
            </a:pPr>
            <a:r>
              <a:rPr lang="it-IT" sz="1800" b="1" dirty="0">
                <a:solidFill>
                  <a:srgbClr val="FFFF00"/>
                </a:solidFill>
              </a:rPr>
              <a:t>Parte I – </a:t>
            </a:r>
            <a:r>
              <a:rPr lang="it-IT" sz="1800" b="1" dirty="0" err="1">
                <a:solidFill>
                  <a:srgbClr val="FFFF00"/>
                </a:solidFill>
              </a:rPr>
              <a:t>Governance</a:t>
            </a:r>
            <a:r>
              <a:rPr lang="it-IT" sz="1800" b="1" dirty="0">
                <a:solidFill>
                  <a:srgbClr val="FFFF00"/>
                </a:solidFill>
              </a:rPr>
              <a:t> per il PNRR</a:t>
            </a:r>
          </a:p>
          <a:p>
            <a:pPr marL="0" indent="0">
              <a:buNone/>
            </a:pPr>
            <a:r>
              <a:rPr lang="it-IT" sz="1800" b="1" dirty="0"/>
              <a:t>Titolo I - Sistema di coordinamento, gestione, attuazione, monitoraggio e controllo del PNRR</a:t>
            </a:r>
          </a:p>
          <a:p>
            <a:pPr algn="l">
              <a:buFont typeface="Wingdings" pitchFamily="2" charset="2"/>
              <a:buChar char="Ø"/>
            </a:pPr>
            <a:r>
              <a:rPr lang="it-IT" sz="1800" dirty="0"/>
              <a:t>Art. 9 (Attuazione degli interventi del PNRR) </a:t>
            </a:r>
          </a:p>
          <a:p>
            <a:pPr algn="l">
              <a:buFont typeface="Wingdings" pitchFamily="2" charset="2"/>
              <a:buChar char="Ø"/>
            </a:pPr>
            <a:r>
              <a:rPr lang="it-IT" sz="1800" dirty="0"/>
              <a:t>Art. 10 (Misure per accelerare la realizzazione degli investimenti pubblici)</a:t>
            </a:r>
          </a:p>
          <a:p>
            <a:pPr algn="l">
              <a:buFont typeface="Wingdings" pitchFamily="2" charset="2"/>
              <a:buChar char="Ø"/>
            </a:pPr>
            <a:r>
              <a:rPr lang="it-IT" sz="1800" dirty="0"/>
              <a:t>Art. 11 (Rafforzamento della </a:t>
            </a:r>
            <a:r>
              <a:rPr lang="it-IT" sz="1800" dirty="0" err="1"/>
              <a:t>capacita'</a:t>
            </a:r>
            <a:r>
              <a:rPr lang="it-IT" sz="1800" dirty="0"/>
              <a:t> amministrativa delle stazioni appaltanti) </a:t>
            </a:r>
          </a:p>
          <a:p>
            <a:pPr marL="0" indent="0" algn="l">
              <a:buNone/>
            </a:pPr>
            <a:endParaRPr lang="it-IT" sz="1050" dirty="0"/>
          </a:p>
          <a:p>
            <a:pPr marL="0" indent="0">
              <a:buNone/>
            </a:pPr>
            <a:r>
              <a:rPr lang="it-IT" sz="1800" b="1" dirty="0">
                <a:solidFill>
                  <a:srgbClr val="FFFF00"/>
                </a:solidFill>
              </a:rPr>
              <a:t>Parte II - Disposizioni di accelerazione e snellimento delle procedure e di rafforzamento della capacità amministrativa</a:t>
            </a:r>
            <a:endParaRPr lang="it-IT" sz="1800" b="1" dirty="0"/>
          </a:p>
          <a:p>
            <a:pPr marL="0" indent="0" algn="l">
              <a:buNone/>
            </a:pPr>
            <a:r>
              <a:rPr lang="it-IT" sz="1800" b="1" dirty="0"/>
              <a:t>Titolo III - Procedura speciale per </a:t>
            </a:r>
            <a:r>
              <a:rPr lang="it-IT" sz="1800" b="1" u="sng" dirty="0"/>
              <a:t>alcuni progetti PNRR</a:t>
            </a:r>
            <a:r>
              <a:rPr lang="it-IT" sz="1800" b="1" dirty="0"/>
              <a:t> </a:t>
            </a:r>
            <a:r>
              <a:rPr lang="it-IT" sz="1800" dirty="0"/>
              <a:t>(artt. 44-45-46)</a:t>
            </a:r>
          </a:p>
          <a:p>
            <a:pPr marL="0" indent="0" algn="l">
              <a:buNone/>
            </a:pPr>
            <a:r>
              <a:rPr lang="it-IT" sz="1800" b="1" dirty="0"/>
              <a:t>Titolo IV – Contratti pubblici </a:t>
            </a:r>
          </a:p>
          <a:p>
            <a:pPr algn="just">
              <a:buFont typeface="Wingdings" pitchFamily="2" charset="2"/>
              <a:buChar char="Ø"/>
            </a:pPr>
            <a:r>
              <a:rPr lang="it-IT" sz="1800" dirty="0"/>
              <a:t>Art. 47 (</a:t>
            </a:r>
            <a:r>
              <a:rPr lang="it-IT" sz="1800" u="sng" dirty="0"/>
              <a:t>Pari opportunità e inclusione lavorativa</a:t>
            </a:r>
            <a:r>
              <a:rPr lang="it-IT" sz="1800" dirty="0"/>
              <a:t> nei contratti pubblici PNRR e PNC) </a:t>
            </a:r>
          </a:p>
          <a:p>
            <a:pPr algn="just">
              <a:buFont typeface="Wingdings" pitchFamily="2" charset="2"/>
              <a:buChar char="Ø"/>
            </a:pPr>
            <a:r>
              <a:rPr lang="it-IT" sz="1800" dirty="0"/>
              <a:t>Art. 47-quater (Misure urgenti in materia di tutela della concorrenza nei contratti pubblici finanziati con le risorse del PNRR e del PNC)</a:t>
            </a:r>
          </a:p>
          <a:p>
            <a:pPr algn="just">
              <a:buFont typeface="Wingdings" pitchFamily="2" charset="2"/>
              <a:buChar char="Ø"/>
            </a:pPr>
            <a:r>
              <a:rPr lang="it-IT" sz="1800" dirty="0"/>
              <a:t>Art. 48 (Semplificazioni in materia di </a:t>
            </a:r>
            <a:r>
              <a:rPr lang="it-IT" sz="1800" u="sng" dirty="0"/>
              <a:t>affidamento</a:t>
            </a:r>
            <a:r>
              <a:rPr lang="it-IT" sz="1800" dirty="0"/>
              <a:t> dei contratti pubblici PNRR e PNC)</a:t>
            </a:r>
          </a:p>
          <a:p>
            <a:pPr algn="just">
              <a:buFont typeface="Wingdings" pitchFamily="2" charset="2"/>
              <a:buChar char="Ø"/>
            </a:pPr>
            <a:r>
              <a:rPr lang="it-IT" sz="1800" dirty="0"/>
              <a:t>Art. 50 (Semplificazioni in materia di </a:t>
            </a:r>
            <a:r>
              <a:rPr lang="it-IT" sz="1800" u="sng" dirty="0"/>
              <a:t>esecuzione</a:t>
            </a:r>
            <a:r>
              <a:rPr lang="it-IT" sz="1800" dirty="0"/>
              <a:t> dei contratti pubblici PNRR e PNC)</a:t>
            </a:r>
          </a:p>
          <a:p>
            <a:pPr algn="just">
              <a:buFont typeface="Wingdings" pitchFamily="2" charset="2"/>
              <a:buChar char="Ø"/>
            </a:pPr>
            <a:r>
              <a:rPr lang="it-IT" sz="1800" dirty="0"/>
              <a:t>Art. 53 (Semplificazione degli acquisti di </a:t>
            </a:r>
            <a:r>
              <a:rPr lang="it-IT" sz="1800" u="sng" dirty="0"/>
              <a:t>beni e servizi informatici strumentali alla realizzazione del PNRR</a:t>
            </a:r>
            <a:r>
              <a:rPr lang="it-IT" sz="1800" dirty="0"/>
              <a:t> e in materia di procedure di e-</a:t>
            </a:r>
            <a:r>
              <a:rPr lang="it-IT" sz="1800" dirty="0" err="1"/>
              <a:t>procurement</a:t>
            </a:r>
            <a:r>
              <a:rPr lang="it-IT" sz="1800" dirty="0"/>
              <a:t> e acquisto di beni e servizi informatici)</a:t>
            </a:r>
          </a:p>
          <a:p>
            <a:pPr algn="just">
              <a:buFont typeface="Wingdings" pitchFamily="2" charset="2"/>
              <a:buChar char="Ø"/>
            </a:pPr>
            <a:r>
              <a:rPr lang="it-IT" sz="1800" dirty="0"/>
              <a:t>Art. 56 (Disposizioni in materia di semplificazione per l'attuazione dei </a:t>
            </a:r>
            <a:r>
              <a:rPr lang="it-IT" sz="1800" u="sng" dirty="0"/>
              <a:t>programmi del Ministero della Salute ricompresi nel Piano nazionale di ripresa e resilienza</a:t>
            </a:r>
            <a:r>
              <a:rPr lang="it-IT" sz="1800" dirty="0"/>
              <a:t>)</a:t>
            </a: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D4D40CA-EFC7-4CE7-A33B-BB713A0C4E5E}"/>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427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38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38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38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662964"/>
            <a:ext cx="8229599" cy="2889158"/>
          </a:xfrm>
        </p:spPr>
        <p:txBody>
          <a:bodyPr>
            <a:normAutofit/>
          </a:bodyPr>
          <a:lstStyle/>
          <a:p>
            <a:pPr marL="0" indent="0" algn="just">
              <a:buNone/>
            </a:pPr>
            <a:r>
              <a:rPr lang="it-IT" sz="1800" b="1" dirty="0">
                <a:solidFill>
                  <a:srgbClr val="FFFF00"/>
                </a:solidFill>
              </a:rPr>
              <a:t>Art. 50 D.L. n. 77/2021 (Semplificazioni in materia di </a:t>
            </a:r>
            <a:r>
              <a:rPr lang="it-IT" sz="1800" b="1" u="sng" dirty="0">
                <a:solidFill>
                  <a:srgbClr val="FFFF00"/>
                </a:solidFill>
              </a:rPr>
              <a:t>esecuzione</a:t>
            </a:r>
            <a:r>
              <a:rPr lang="it-IT" sz="1800" b="1" dirty="0">
                <a:solidFill>
                  <a:srgbClr val="FFFF00"/>
                </a:solidFill>
              </a:rPr>
              <a:t> dei contratti pubblici PNRR e PNC) </a:t>
            </a:r>
          </a:p>
          <a:p>
            <a:pPr marL="0" indent="0" algn="just">
              <a:buNone/>
            </a:pPr>
            <a:r>
              <a:rPr lang="it-IT" sz="1800" dirty="0"/>
              <a:t>1. </a:t>
            </a:r>
            <a:r>
              <a:rPr lang="it-IT" sz="1800" b="1" u="sng" dirty="0"/>
              <a:t>Al fine di conseguire gli obbiettivi</a:t>
            </a:r>
            <a:r>
              <a:rPr lang="it-IT" sz="1800" b="1" dirty="0"/>
              <a:t> </a:t>
            </a:r>
            <a:r>
              <a:rPr lang="it-IT" sz="1800" dirty="0"/>
              <a:t>di cui al Regolamento (UE) 2021/240 del Parlamento europeo e del Consiglio, del 10 febbraio 2021 e al Regolamento (UE) 2021/241 del Parlamento europeo e del Consiglio, del 12 febbraio 2021, </a:t>
            </a:r>
            <a:r>
              <a:rPr lang="it-IT" sz="1800" b="1" u="sng" dirty="0"/>
              <a:t>in relazione alla esecuzione dei contratti pubblici finanziati</a:t>
            </a:r>
            <a:r>
              <a:rPr lang="it-IT" sz="1800" b="1" dirty="0"/>
              <a:t>, </a:t>
            </a:r>
            <a:r>
              <a:rPr lang="it-IT" sz="1800" dirty="0"/>
              <a:t>in tutto o in parte, con le risorse previste dai citati regolamenti, </a:t>
            </a:r>
            <a:r>
              <a:rPr lang="it-IT" sz="1800" dirty="0" err="1"/>
              <a:t>nonchè</a:t>
            </a:r>
            <a:r>
              <a:rPr lang="it-IT" sz="1800" dirty="0"/>
              <a:t> dalle risorse del PNC, e dai programmi cofinanziati dai Fondi strutturali dell'Unione Europea, </a:t>
            </a:r>
            <a:r>
              <a:rPr lang="it-IT" sz="1800" b="1" u="sng" dirty="0"/>
              <a:t>si applicano </a:t>
            </a:r>
            <a:r>
              <a:rPr lang="it-IT" sz="1800" b="1" u="sng" dirty="0">
                <a:solidFill>
                  <a:srgbClr val="00FDF9"/>
                </a:solidFill>
              </a:rPr>
              <a:t>le disposizioni del presente titolo</a:t>
            </a:r>
            <a:r>
              <a:rPr lang="it-IT" sz="1800" b="1" u="sng" dirty="0"/>
              <a:t>, </a:t>
            </a:r>
            <a:r>
              <a:rPr lang="it-IT" sz="1800" b="1" u="sng" dirty="0" err="1"/>
              <a:t>nonchè</a:t>
            </a:r>
            <a:r>
              <a:rPr lang="it-IT" sz="1800" b="1" u="sng" dirty="0"/>
              <a:t> </a:t>
            </a:r>
            <a:r>
              <a:rPr lang="it-IT" sz="1800" b="1" u="sng" dirty="0">
                <a:solidFill>
                  <a:schemeClr val="accent3">
                    <a:lumMod val="60000"/>
                    <a:lumOff val="40000"/>
                  </a:schemeClr>
                </a:solidFill>
              </a:rPr>
              <a:t>le disposizioni del presente articolo.</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A68F920-8C15-47AC-999A-4D9ED6B988A9}"/>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5312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184988"/>
            <a:ext cx="8229599" cy="5265508"/>
          </a:xfrm>
        </p:spPr>
        <p:txBody>
          <a:bodyPr>
            <a:normAutofit fontScale="92500"/>
          </a:bodyPr>
          <a:lstStyle/>
          <a:p>
            <a:pPr marL="0" indent="0" algn="just">
              <a:lnSpc>
                <a:spcPct val="110000"/>
              </a:lnSpc>
              <a:buNone/>
            </a:pPr>
            <a:r>
              <a:rPr lang="it-IT" sz="1800" dirty="0"/>
              <a:t>L’art. 50 del D.L. n. 77/2021 ribadisce anzitutto l’applicazione ai contratti PNRR e PNC delle norme contenute nel medesimo Decreto “Semplificazioni bis”, fra cui quelle </a:t>
            </a:r>
          </a:p>
          <a:p>
            <a:pPr algn="just">
              <a:lnSpc>
                <a:spcPct val="110000"/>
              </a:lnSpc>
              <a:buFont typeface="Wingdings" pitchFamily="2" charset="2"/>
              <a:buChar char="Ø"/>
            </a:pPr>
            <a:r>
              <a:rPr lang="it-IT" sz="1800" dirty="0"/>
              <a:t>del Decreto “Semplificazioni” (D.L. n. 76/2020)</a:t>
            </a:r>
          </a:p>
          <a:p>
            <a:pPr algn="just">
              <a:lnSpc>
                <a:spcPct val="110000"/>
              </a:lnSpc>
              <a:buFont typeface="Wingdings" pitchFamily="2" charset="2"/>
              <a:buChar char="Ø"/>
            </a:pPr>
            <a:r>
              <a:rPr lang="it-IT" sz="1800" dirty="0"/>
              <a:t>del Decreto “Sblocca-Cantieri” (D.L. n. 32/2019), come modificate dal Decreto in commento</a:t>
            </a:r>
          </a:p>
          <a:p>
            <a:pPr algn="just">
              <a:lnSpc>
                <a:spcPct val="110000"/>
              </a:lnSpc>
              <a:buFont typeface="Wingdings" pitchFamily="2" charset="2"/>
              <a:buChar char="Ø"/>
            </a:pPr>
            <a:r>
              <a:rPr lang="it-IT" sz="1800" dirty="0"/>
              <a:t>nonché la nuova disciplina del subappalto, introdotta all’art. 49 del D.L. n. 77/2021</a:t>
            </a:r>
          </a:p>
          <a:p>
            <a:pPr marL="0" indent="0" algn="just">
              <a:lnSpc>
                <a:spcPct val="110000"/>
              </a:lnSpc>
              <a:buNone/>
            </a:pPr>
            <a:endParaRPr lang="it-IT" sz="1100" dirty="0"/>
          </a:p>
          <a:p>
            <a:pPr marL="0" indent="0" algn="just">
              <a:lnSpc>
                <a:spcPct val="110000"/>
              </a:lnSpc>
              <a:buNone/>
            </a:pPr>
            <a:r>
              <a:rPr lang="it-IT" sz="1800" dirty="0"/>
              <a:t>In aggiunta a tali norme, l’art. 50 introduce due differenti tipologie di misure dirette ad accelerare i tempi di realizzazione delle opere pubbliche: </a:t>
            </a:r>
          </a:p>
          <a:p>
            <a:pPr algn="just">
              <a:lnSpc>
                <a:spcPct val="110000"/>
              </a:lnSpc>
              <a:buFont typeface="Wingdings" pitchFamily="2" charset="2"/>
              <a:buChar char="Ø"/>
            </a:pPr>
            <a:r>
              <a:rPr lang="it-IT" sz="1800" dirty="0"/>
              <a:t>quella di cui al comma 2, relativa all’esercizio dei </a:t>
            </a:r>
            <a:r>
              <a:rPr lang="it-IT" sz="1800" b="1" u="sng" dirty="0">
                <a:solidFill>
                  <a:srgbClr val="FFC000"/>
                </a:solidFill>
              </a:rPr>
              <a:t>poteri sostitutivi</a:t>
            </a:r>
            <a:r>
              <a:rPr lang="it-IT" sz="1800" dirty="0"/>
              <a:t>, ed indirizzata specificatamente alle stazioni appaltanti, </a:t>
            </a:r>
            <a:r>
              <a:rPr lang="it-IT" sz="1800" dirty="0" err="1"/>
              <a:t>affinchè</a:t>
            </a:r>
            <a:r>
              <a:rPr lang="it-IT" sz="1800" dirty="0"/>
              <a:t> si attivino per rispettare i termini procedimentali; </a:t>
            </a:r>
          </a:p>
          <a:p>
            <a:pPr algn="just">
              <a:lnSpc>
                <a:spcPct val="110000"/>
              </a:lnSpc>
              <a:buFont typeface="Wingdings" pitchFamily="2" charset="2"/>
              <a:buChar char="Ø"/>
            </a:pPr>
            <a:r>
              <a:rPr lang="it-IT" sz="1800" dirty="0"/>
              <a:t>e quelle di cui al comma 4 della medesima disposizione, riguardanti il cd. </a:t>
            </a:r>
            <a:r>
              <a:rPr lang="it-IT" sz="1800" b="1" u="sng" dirty="0">
                <a:solidFill>
                  <a:srgbClr val="CBFDB5"/>
                </a:solidFill>
              </a:rPr>
              <a:t>premio di accelerazione e l’istituto delle penali</a:t>
            </a:r>
            <a:r>
              <a:rPr lang="it-IT" sz="1800" b="1" dirty="0">
                <a:solidFill>
                  <a:srgbClr val="CBFDB5"/>
                </a:solidFill>
              </a:rPr>
              <a:t>, </a:t>
            </a:r>
            <a:r>
              <a:rPr lang="it-IT" sz="1800" dirty="0"/>
              <a:t>e finalizzate ad incentivare le imprese ad eseguire i lavori nei termini contrattuali. </a:t>
            </a:r>
          </a:p>
          <a:p>
            <a:pPr algn="just">
              <a:lnSpc>
                <a:spcPct val="110000"/>
              </a:lnSpc>
              <a:buFont typeface="Wingdings" pitchFamily="2" charset="2"/>
              <a:buChar char="Ø"/>
            </a:pPr>
            <a:r>
              <a:rPr lang="it-IT" sz="1800" dirty="0"/>
              <a:t>Al comma terzo, si introduce invece una misura destinata ad incidere sui tempi di svolgimento del rapporto contrattuale fra operatori economici e stazioni appaltanti. </a:t>
            </a:r>
          </a:p>
          <a:p>
            <a:pPr marL="0" indent="0" algn="just">
              <a:buNone/>
            </a:pPr>
            <a:endParaRPr lang="it-IT" sz="1800" dirty="0"/>
          </a:p>
          <a:p>
            <a:pPr algn="just">
              <a:buFont typeface="Wingdings" pitchFamily="2" charset="2"/>
              <a:buChar char="Ø"/>
            </a:pPr>
            <a:endParaRPr lang="it-IT" sz="18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A68F920-8C15-47AC-999A-4D9ED6B988A9}"/>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436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184987"/>
            <a:ext cx="8229599" cy="5136299"/>
          </a:xfrm>
        </p:spPr>
        <p:txBody>
          <a:bodyPr>
            <a:normAutofit/>
          </a:bodyPr>
          <a:lstStyle/>
          <a:p>
            <a:pPr marL="0" indent="0" algn="just">
              <a:lnSpc>
                <a:spcPct val="110000"/>
              </a:lnSpc>
              <a:buNone/>
            </a:pPr>
            <a:r>
              <a:rPr lang="it-IT" sz="1800" b="1" u="sng" dirty="0">
                <a:solidFill>
                  <a:srgbClr val="FFFF00"/>
                </a:solidFill>
              </a:rPr>
              <a:t>Norme sulla fase di esecuzione previste dal Codice: artt. 100-113-bis </a:t>
            </a:r>
          </a:p>
          <a:p>
            <a:pPr marL="0" indent="0" algn="just">
              <a:lnSpc>
                <a:spcPct val="110000"/>
              </a:lnSpc>
              <a:buNone/>
            </a:pPr>
            <a:r>
              <a:rPr lang="it-IT" sz="1800" i="1" dirty="0"/>
              <a:t>N.B. La Legge europea 2019-2020 di prossima emanazione contiene modifiche all’art. 113bis del Codice al fine di accelerare la liquidazione dei SAL</a:t>
            </a:r>
          </a:p>
          <a:p>
            <a:pPr marL="0" indent="0" algn="just">
              <a:buNone/>
            </a:pPr>
            <a:endParaRPr lang="it-IT" sz="1050" b="1" u="sng" dirty="0"/>
          </a:p>
          <a:p>
            <a:pPr marL="0" indent="0" algn="just">
              <a:buNone/>
            </a:pPr>
            <a:r>
              <a:rPr lang="it-IT" sz="1800" b="1" u="sng" dirty="0">
                <a:solidFill>
                  <a:srgbClr val="CBFDB5"/>
                </a:solidFill>
              </a:rPr>
              <a:t>Norme sulla fase di esecuzione previste dal D.L. n. 76/2020, convertito in L. n. 120/2020</a:t>
            </a:r>
            <a:endParaRPr lang="it-IT" sz="1800" b="1" dirty="0"/>
          </a:p>
          <a:p>
            <a:pPr algn="just">
              <a:buFont typeface="Wingdings" pitchFamily="2" charset="2"/>
              <a:buChar char="Ø"/>
            </a:pPr>
            <a:r>
              <a:rPr lang="it-IT" sz="1800" b="1" dirty="0"/>
              <a:t>Art. 5 - Sospensione dell’esecuzione dell’opera pubblica</a:t>
            </a:r>
          </a:p>
          <a:p>
            <a:pPr algn="just">
              <a:buFont typeface="Wingdings" pitchFamily="2" charset="2"/>
              <a:buChar char="Ø"/>
            </a:pPr>
            <a:r>
              <a:rPr lang="it-IT" sz="1800" b="1" dirty="0"/>
              <a:t>Art. 6 - Collegio consultivo tecnico</a:t>
            </a:r>
          </a:p>
          <a:p>
            <a:pPr algn="just">
              <a:buFont typeface="Wingdings" pitchFamily="2" charset="2"/>
              <a:buChar char="Ø"/>
            </a:pPr>
            <a:r>
              <a:rPr lang="it-IT" sz="1800" b="1" dirty="0"/>
              <a:t>Art. 7 - Fondo per la prosecuzione delle opere pubbliche</a:t>
            </a:r>
          </a:p>
          <a:p>
            <a:pPr algn="just">
              <a:buFont typeface="Wingdings" pitchFamily="2" charset="2"/>
              <a:buChar char="Ø"/>
            </a:pPr>
            <a:r>
              <a:rPr lang="it-IT" sz="1800" b="1" dirty="0"/>
              <a:t>Art. 8 - Altre disposizioni urgenti in materia di contratti pubblici</a:t>
            </a:r>
          </a:p>
          <a:p>
            <a:pPr marL="0" indent="0" algn="just">
              <a:buNone/>
            </a:pPr>
            <a:endParaRPr lang="it-IT" sz="1800" dirty="0"/>
          </a:p>
          <a:p>
            <a:pPr marL="0" indent="0" algn="just">
              <a:buNone/>
            </a:pPr>
            <a:r>
              <a:rPr lang="it-IT" sz="1800" b="1" u="sng" dirty="0">
                <a:solidFill>
                  <a:srgbClr val="00FDF9"/>
                </a:solidFill>
              </a:rPr>
              <a:t>Norme speciali per i contratti PNRR-PNC: art. 50 D.L. n. 77/2021, convertito in L. n. 108/2021</a:t>
            </a:r>
          </a:p>
          <a:p>
            <a:pPr algn="just">
              <a:buFont typeface="Wingdings" pitchFamily="2" charset="2"/>
              <a:buChar char="Ø"/>
            </a:pPr>
            <a:r>
              <a:rPr lang="it-IT" sz="1800" dirty="0"/>
              <a:t>Potere sostitutivo</a:t>
            </a:r>
          </a:p>
          <a:p>
            <a:pPr algn="just">
              <a:buFont typeface="Wingdings" pitchFamily="2" charset="2"/>
              <a:buChar char="Ø"/>
            </a:pPr>
            <a:r>
              <a:rPr lang="it-IT" sz="1800" dirty="0"/>
              <a:t>Premio di accelerazione (obbligatorio)</a:t>
            </a:r>
          </a:p>
          <a:p>
            <a:pPr algn="just">
              <a:buFont typeface="Wingdings" pitchFamily="2" charset="2"/>
              <a:buChar char="Ø"/>
            </a:pPr>
            <a:r>
              <a:rPr lang="it-IT" sz="1800" dirty="0"/>
              <a:t>Penali per il ritardo «aggravate» (facoltative)</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A68F920-8C15-47AC-999A-4D9ED6B988A9}"/>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069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24112"/>
            <a:ext cx="8229600" cy="5241344"/>
          </a:xfrm>
        </p:spPr>
        <p:txBody>
          <a:bodyPr>
            <a:normAutofit/>
          </a:bodyPr>
          <a:lstStyle/>
          <a:p>
            <a:pPr marL="0" indent="0" algn="just">
              <a:buNone/>
            </a:pPr>
            <a:r>
              <a:rPr lang="it-IT" sz="1800" b="1" dirty="0">
                <a:solidFill>
                  <a:srgbClr val="FFFF00"/>
                </a:solidFill>
              </a:rPr>
              <a:t>Art. 50 D.L. n. 77/2021 (Semplificazioni in materia di </a:t>
            </a:r>
            <a:r>
              <a:rPr lang="it-IT" sz="1800" b="1" u="sng" dirty="0">
                <a:solidFill>
                  <a:srgbClr val="FFFF00"/>
                </a:solidFill>
              </a:rPr>
              <a:t>esecuzione</a:t>
            </a:r>
            <a:r>
              <a:rPr lang="it-IT" sz="1800" b="1" dirty="0">
                <a:solidFill>
                  <a:srgbClr val="FFFF00"/>
                </a:solidFill>
              </a:rPr>
              <a:t> dei contratti pubblici PNRR e PNC) </a:t>
            </a:r>
          </a:p>
          <a:p>
            <a:pPr marL="0" indent="0" algn="just">
              <a:buNone/>
            </a:pPr>
            <a:r>
              <a:rPr lang="it-IT" sz="1800" dirty="0"/>
              <a:t>2. Decorsi inutilmente i termini </a:t>
            </a:r>
          </a:p>
          <a:p>
            <a:pPr algn="just">
              <a:buFont typeface="Wingdings" pitchFamily="2" charset="2"/>
              <a:buChar char="Ø"/>
            </a:pPr>
            <a:r>
              <a:rPr lang="it-IT" sz="1800" dirty="0"/>
              <a:t>per la </a:t>
            </a:r>
            <a:r>
              <a:rPr lang="it-IT" sz="1800" b="1" u="sng" dirty="0"/>
              <a:t>stipulazione</a:t>
            </a:r>
            <a:r>
              <a:rPr lang="it-IT" sz="1800" dirty="0"/>
              <a:t> del contratto, </a:t>
            </a:r>
          </a:p>
          <a:p>
            <a:pPr algn="just">
              <a:buFont typeface="Wingdings" pitchFamily="2" charset="2"/>
              <a:buChar char="Ø"/>
            </a:pPr>
            <a:r>
              <a:rPr lang="it-IT" sz="1800" dirty="0"/>
              <a:t>la </a:t>
            </a:r>
            <a:r>
              <a:rPr lang="it-IT" sz="1800" b="1" u="sng" dirty="0"/>
              <a:t>consegna</a:t>
            </a:r>
            <a:r>
              <a:rPr lang="it-IT" sz="1800" dirty="0"/>
              <a:t> dei lavori, </a:t>
            </a:r>
          </a:p>
          <a:p>
            <a:pPr algn="just">
              <a:buFont typeface="Wingdings" pitchFamily="2" charset="2"/>
              <a:buChar char="Ø"/>
            </a:pPr>
            <a:r>
              <a:rPr lang="it-IT" sz="1800" dirty="0"/>
              <a:t>la </a:t>
            </a:r>
            <a:r>
              <a:rPr lang="it-IT" sz="1800" b="1" u="sng" dirty="0"/>
              <a:t>costituzione del collegio consultivo tecnico</a:t>
            </a:r>
            <a:r>
              <a:rPr lang="it-IT" sz="1800" dirty="0"/>
              <a:t>, </a:t>
            </a:r>
          </a:p>
          <a:p>
            <a:pPr algn="just">
              <a:buFont typeface="Wingdings" pitchFamily="2" charset="2"/>
              <a:buChar char="Ø"/>
            </a:pPr>
            <a:r>
              <a:rPr lang="it-IT" sz="1800" dirty="0"/>
              <a:t>gli </a:t>
            </a:r>
            <a:r>
              <a:rPr lang="it-IT" sz="1800" b="1" u="sng" dirty="0"/>
              <a:t>atti e le attività di cui all’art. 5 del D.L. 16 luglio 2020 n. 76</a:t>
            </a:r>
            <a:r>
              <a:rPr lang="it-IT" sz="1800" dirty="0"/>
              <a:t>, convertito, con modificazioni, dalla Legge 11 settembre 2020, n. 120, </a:t>
            </a:r>
          </a:p>
          <a:p>
            <a:pPr algn="just">
              <a:buFont typeface="Wingdings" pitchFamily="2" charset="2"/>
              <a:buChar char="Ø"/>
            </a:pPr>
            <a:r>
              <a:rPr lang="it-IT" sz="1800" dirty="0"/>
              <a:t>Nonché gli </a:t>
            </a:r>
            <a:r>
              <a:rPr lang="it-IT" sz="1800" b="1" u="sng" dirty="0"/>
              <a:t>altri termini, anche </a:t>
            </a:r>
            <a:r>
              <a:rPr lang="it-IT" sz="1800" b="1" u="sng" dirty="0" err="1"/>
              <a:t>endoprocedimentali</a:t>
            </a:r>
            <a:r>
              <a:rPr lang="it-IT" sz="1800" dirty="0"/>
              <a:t>, previsti dalla legge, dall'ordinamento della stazione appaltante o dal contratto per l'adozione delle determinazione relative all'esecuzione dei contratti pubblici PNRR e PNC, </a:t>
            </a:r>
          </a:p>
          <a:p>
            <a:pPr marL="0" indent="0" algn="just">
              <a:buNone/>
            </a:pPr>
            <a:r>
              <a:rPr lang="it-IT" sz="1800" dirty="0"/>
              <a:t>il responsabile o l'unità organizzativa </a:t>
            </a:r>
            <a:r>
              <a:rPr lang="it-IT" sz="1800" b="1" u="sng" dirty="0"/>
              <a:t>di cui all’art. 2, co. 9-bis, della Legge n. 241/1990</a:t>
            </a:r>
            <a:r>
              <a:rPr lang="it-IT" sz="1800" dirty="0"/>
              <a:t>, </a:t>
            </a:r>
            <a:r>
              <a:rPr lang="it-IT" sz="1800" b="1" dirty="0">
                <a:solidFill>
                  <a:srgbClr val="FFFF00"/>
                </a:solidFill>
              </a:rPr>
              <a:t>titolare del potere sostitutivo </a:t>
            </a:r>
            <a:r>
              <a:rPr lang="it-IT" sz="1800" dirty="0"/>
              <a:t>in caso di inerzia, </a:t>
            </a:r>
            <a:r>
              <a:rPr lang="it-IT" sz="1800" b="1" u="sng" dirty="0">
                <a:solidFill>
                  <a:srgbClr val="FFC000"/>
                </a:solidFill>
              </a:rPr>
              <a:t>d'ufficio o </a:t>
            </a:r>
            <a:r>
              <a:rPr lang="it-IT" sz="1800" b="1" u="sng" dirty="0">
                <a:solidFill>
                  <a:schemeClr val="accent4">
                    <a:lumMod val="40000"/>
                    <a:lumOff val="60000"/>
                  </a:schemeClr>
                </a:solidFill>
              </a:rPr>
              <a:t>su richiesta dell'interessato</a:t>
            </a:r>
            <a:r>
              <a:rPr lang="it-IT" sz="1800" dirty="0"/>
              <a:t>, esercita il potere sostitutivo </a:t>
            </a:r>
            <a:r>
              <a:rPr lang="it-IT" sz="1800" b="1" u="sng" dirty="0">
                <a:solidFill>
                  <a:srgbClr val="00FDF9"/>
                </a:solidFill>
              </a:rPr>
              <a:t>entro un termine pari alla metà di quello originariamente previsto,</a:t>
            </a:r>
            <a:r>
              <a:rPr lang="it-IT" sz="1800" dirty="0"/>
              <a:t> al fine di garantire il rispetto dei tempi di attuazione di cui al PNRR </a:t>
            </a:r>
            <a:r>
              <a:rPr lang="it-IT" sz="1800" dirty="0" err="1"/>
              <a:t>nonchè</a:t>
            </a:r>
            <a:r>
              <a:rPr lang="it-IT" sz="1800" dirty="0"/>
              <a:t> al PNC e ai programmi cofinanziati dai Fondi strutturali dell'Unione Europea.</a:t>
            </a:r>
            <a:endParaRPr lang="it-IT" sz="18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D71323F-86AF-49D5-9768-728E988289F6}"/>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720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226421"/>
            <a:ext cx="8151091" cy="5239034"/>
          </a:xfrm>
        </p:spPr>
        <p:txBody>
          <a:bodyPr>
            <a:normAutofit/>
          </a:bodyPr>
          <a:lstStyle/>
          <a:p>
            <a:pPr algn="just">
              <a:buFont typeface="Wingdings" pitchFamily="2" charset="2"/>
              <a:buChar char="Ø"/>
            </a:pPr>
            <a:r>
              <a:rPr lang="it-IT" sz="1800" b="1" dirty="0">
                <a:solidFill>
                  <a:schemeClr val="accent2">
                    <a:lumMod val="20000"/>
                    <a:lumOff val="80000"/>
                  </a:schemeClr>
                </a:solidFill>
              </a:rPr>
              <a:t>Ambito applicativo limitato ai contratti PNRR e PNC</a:t>
            </a:r>
          </a:p>
          <a:p>
            <a:pPr marL="0" indent="0" algn="just">
              <a:buNone/>
            </a:pPr>
            <a:endParaRPr lang="it-IT" sz="1000" b="1" dirty="0">
              <a:solidFill>
                <a:srgbClr val="FFFF00"/>
              </a:solidFill>
            </a:endParaRPr>
          </a:p>
          <a:p>
            <a:pPr algn="just">
              <a:buFont typeface="Wingdings" pitchFamily="2" charset="2"/>
              <a:buChar char="Ø"/>
            </a:pPr>
            <a:r>
              <a:rPr lang="it-IT" sz="1800" b="1" dirty="0">
                <a:solidFill>
                  <a:srgbClr val="FFFF00"/>
                </a:solidFill>
              </a:rPr>
              <a:t>Art. 2, comma 9bis, e ss. della L. n. 241/1990: </a:t>
            </a:r>
          </a:p>
          <a:p>
            <a:pPr marL="0" indent="0" algn="just">
              <a:buNone/>
            </a:pPr>
            <a:endParaRPr lang="it-IT" sz="1000" b="1" dirty="0">
              <a:solidFill>
                <a:srgbClr val="FFFF00"/>
              </a:solidFill>
            </a:endParaRPr>
          </a:p>
          <a:p>
            <a:pPr marL="0" indent="0" algn="just">
              <a:buNone/>
            </a:pPr>
            <a:r>
              <a:rPr lang="it-IT" sz="1700" b="1" dirty="0">
                <a:solidFill>
                  <a:srgbClr val="FFFF00"/>
                </a:solidFill>
              </a:rPr>
              <a:t>9-ter. Decorso inutilmente il termine per la conclusione del procedimento o quello superiore di cui al comma 7, il responsabile o l'unità organizzativa di cui al comma 9-bis, </a:t>
            </a:r>
            <a:r>
              <a:rPr lang="it-IT" sz="1700" b="1" dirty="0">
                <a:solidFill>
                  <a:srgbClr val="00FDF9"/>
                </a:solidFill>
              </a:rPr>
              <a:t>d'ufficio </a:t>
            </a:r>
            <a:r>
              <a:rPr lang="it-IT" sz="1700" b="1" dirty="0">
                <a:solidFill>
                  <a:srgbClr val="FFFF00"/>
                </a:solidFill>
              </a:rPr>
              <a:t>o </a:t>
            </a:r>
            <a:r>
              <a:rPr lang="it-IT" sz="1700" b="1" dirty="0">
                <a:solidFill>
                  <a:srgbClr val="FFC000"/>
                </a:solidFill>
              </a:rPr>
              <a:t>su richiesta dell'interessato,</a:t>
            </a:r>
            <a:r>
              <a:rPr lang="it-IT" sz="1700" b="1" dirty="0">
                <a:solidFill>
                  <a:srgbClr val="FFFF00"/>
                </a:solidFill>
              </a:rPr>
              <a:t> esercita il potere sostitutivo e, entro un termine pari alla metà di quello originariamente previsto, conclude il procedimento attraverso le strutture competenti o con la nomina di un commissario. </a:t>
            </a:r>
          </a:p>
          <a:p>
            <a:pPr marL="0" indent="0" algn="just">
              <a:buNone/>
            </a:pPr>
            <a:r>
              <a:rPr lang="it-IT" sz="1700" dirty="0">
                <a:solidFill>
                  <a:schemeClr val="accent2">
                    <a:lumMod val="20000"/>
                    <a:lumOff val="80000"/>
                  </a:schemeClr>
                </a:solidFill>
              </a:rPr>
              <a:t>9-quater. Il responsabile individuato ai sensi del comma 9-bis, </a:t>
            </a:r>
            <a:r>
              <a:rPr lang="it-IT" sz="1700" b="1" u="sng" dirty="0">
                <a:solidFill>
                  <a:schemeClr val="accent2">
                    <a:lumMod val="20000"/>
                    <a:lumOff val="80000"/>
                  </a:schemeClr>
                </a:solidFill>
              </a:rPr>
              <a:t>entro il 30 gennaio di ogni anno, comunica all'organo di governo, i procedimenti, suddivisi per tipologia e strutture amministrative competenti, nei quali non è stato rispettato il termine di conclusione previsti dalla legge o dai regolamenti</a:t>
            </a:r>
            <a:r>
              <a:rPr lang="it-IT" sz="1700" dirty="0">
                <a:solidFill>
                  <a:schemeClr val="accent2">
                    <a:lumMod val="20000"/>
                    <a:lumOff val="80000"/>
                  </a:schemeClr>
                </a:solidFill>
              </a:rPr>
              <a:t>. Le Amministrazioni provvedono all'attuazione del presente comma, con le risorse umane, strumentali e finanziarie disponibili a legislazione vigente, senza nuovi o maggiori oneri a carico della finanza pubblica. </a:t>
            </a:r>
          </a:p>
          <a:p>
            <a:pPr marL="0" indent="0" algn="just">
              <a:buNone/>
            </a:pPr>
            <a:r>
              <a:rPr lang="it-IT" sz="1700" dirty="0">
                <a:solidFill>
                  <a:schemeClr val="accent2">
                    <a:lumMod val="20000"/>
                    <a:lumOff val="80000"/>
                  </a:schemeClr>
                </a:solidFill>
              </a:rPr>
              <a:t>9-quinquies. Nei provvedimenti rilasciati in ritardo su istanza di parte è espressamente indicato il termine previsto dalla legge o dai regolamenti di cui all'articolo 2 e quello effettivamente impiegato.</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FD54A16D-7618-45EC-B75C-7A35ED30544F}"/>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7160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460744"/>
            <a:ext cx="8229599" cy="2976124"/>
          </a:xfrm>
        </p:spPr>
        <p:txBody>
          <a:bodyPr>
            <a:normAutofit/>
          </a:bodyPr>
          <a:lstStyle/>
          <a:p>
            <a:pPr marL="0" indent="0" algn="just">
              <a:buNone/>
            </a:pPr>
            <a:r>
              <a:rPr lang="it-IT" sz="1800" b="1" dirty="0">
                <a:solidFill>
                  <a:srgbClr val="FFFF00"/>
                </a:solidFill>
              </a:rPr>
              <a:t>Art. 50 D.L. n. 77/2021 (Semplificazioni in materia di </a:t>
            </a:r>
            <a:r>
              <a:rPr lang="it-IT" sz="1800" b="1" u="sng" dirty="0">
                <a:solidFill>
                  <a:srgbClr val="FFFF00"/>
                </a:solidFill>
              </a:rPr>
              <a:t>esecuzione</a:t>
            </a:r>
            <a:r>
              <a:rPr lang="it-IT" sz="1800" b="1" dirty="0">
                <a:solidFill>
                  <a:srgbClr val="FFFF00"/>
                </a:solidFill>
              </a:rPr>
              <a:t> dei contratti pubblici PNRR e PNC) </a:t>
            </a:r>
            <a:endParaRPr lang="it-IT" sz="1800" dirty="0"/>
          </a:p>
          <a:p>
            <a:pPr marL="0" indent="0" algn="just">
              <a:buNone/>
            </a:pPr>
            <a:r>
              <a:rPr lang="it-IT" sz="1800" dirty="0"/>
              <a:t>3. Il contratto </a:t>
            </a:r>
            <a:r>
              <a:rPr lang="it-IT" sz="1800" b="1" u="sng" dirty="0"/>
              <a:t>diviene efficace con la stipulazione</a:t>
            </a:r>
            <a:r>
              <a:rPr lang="it-IT" sz="1800" b="1" dirty="0"/>
              <a:t> </a:t>
            </a:r>
            <a:r>
              <a:rPr lang="it-IT" sz="1800" dirty="0"/>
              <a:t>e non trova applicazione l'articolo 32, comma 12, del Decreto Legislativo 18 aprile 2016 n. 50.</a:t>
            </a:r>
          </a:p>
          <a:p>
            <a:pPr marL="0" indent="0" algn="just">
              <a:buNone/>
            </a:pPr>
            <a:endParaRPr lang="it-IT" sz="1800" b="1" dirty="0">
              <a:solidFill>
                <a:srgbClr val="FFFF00"/>
              </a:solidFill>
            </a:endParaRPr>
          </a:p>
          <a:p>
            <a:pPr marL="0" indent="0" algn="just">
              <a:buNone/>
            </a:pPr>
            <a:r>
              <a:rPr lang="it-IT" sz="1800" b="1" dirty="0">
                <a:solidFill>
                  <a:srgbClr val="FFFF00"/>
                </a:solidFill>
              </a:rPr>
              <a:t>Art. 32 del D.Lgs. n. 50/2016 (Fasi delle procedure di affidamento)</a:t>
            </a:r>
          </a:p>
          <a:p>
            <a:pPr marL="0" indent="0" algn="just">
              <a:buNone/>
            </a:pPr>
            <a:r>
              <a:rPr lang="it-IT" sz="1800" dirty="0"/>
              <a:t>12. Il contratto è sottoposto alla condizione sospensiva dell'esito positivo </a:t>
            </a:r>
            <a:r>
              <a:rPr lang="it-IT" sz="1800" u="sng" dirty="0"/>
              <a:t>dell'eventuale approvazione</a:t>
            </a:r>
            <a:r>
              <a:rPr lang="it-IT" sz="1800" dirty="0"/>
              <a:t> e degli </a:t>
            </a:r>
            <a:r>
              <a:rPr lang="it-IT" sz="1800" u="sng" dirty="0"/>
              <a:t>altri controlli</a:t>
            </a:r>
            <a:r>
              <a:rPr lang="it-IT" sz="1800" dirty="0"/>
              <a:t> previsti dalle norme proprie delle stazioni appaltanti.</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7570F11-8957-4779-A315-EDCC9C4395AF}"/>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9465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31091" y="1557324"/>
            <a:ext cx="8081818" cy="3124006"/>
          </a:xfrm>
        </p:spPr>
        <p:txBody>
          <a:bodyPr>
            <a:normAutofit/>
          </a:bodyPr>
          <a:lstStyle/>
          <a:p>
            <a:pPr marL="0" indent="0" algn="just">
              <a:buNone/>
            </a:pPr>
            <a:r>
              <a:rPr lang="it-IT" sz="1800" b="1" dirty="0">
                <a:solidFill>
                  <a:srgbClr val="FFFF00"/>
                </a:solidFill>
              </a:rPr>
              <a:t>Art. 50 D.L. n. 77/2021 (Semplificazioni in materia di </a:t>
            </a:r>
            <a:r>
              <a:rPr lang="it-IT" sz="1800" b="1" u="sng" dirty="0">
                <a:solidFill>
                  <a:srgbClr val="FFFF00"/>
                </a:solidFill>
              </a:rPr>
              <a:t>esecuzione</a:t>
            </a:r>
            <a:r>
              <a:rPr lang="it-IT" sz="1800" b="1" dirty="0">
                <a:solidFill>
                  <a:srgbClr val="FFFF00"/>
                </a:solidFill>
              </a:rPr>
              <a:t> dei contratti pubblici PNRR e PNC) </a:t>
            </a:r>
            <a:endParaRPr lang="it-IT" sz="1800" dirty="0"/>
          </a:p>
          <a:p>
            <a:pPr marL="0" indent="0" algn="just">
              <a:buNone/>
            </a:pPr>
            <a:r>
              <a:rPr lang="it-IT" sz="1800" dirty="0"/>
              <a:t>4. La stazione appaltante </a:t>
            </a:r>
            <a:r>
              <a:rPr lang="it-IT" sz="1800" b="1" u="sng" dirty="0">
                <a:solidFill>
                  <a:srgbClr val="FFC000"/>
                </a:solidFill>
              </a:rPr>
              <a:t>prevede</a:t>
            </a:r>
            <a:r>
              <a:rPr lang="it-IT" sz="1800" dirty="0"/>
              <a:t>, nel bando o nell'avviso di indizione della gara, che, qualora </a:t>
            </a:r>
            <a:r>
              <a:rPr lang="it-IT" sz="1800" b="1" u="sng" dirty="0"/>
              <a:t>l'ultimazione dei lavori avvenga in anticipo rispetto al termine ivi indicato,</a:t>
            </a:r>
            <a:r>
              <a:rPr lang="it-IT" sz="1800" dirty="0"/>
              <a:t> è riconosciuto, a seguito dell'approvazione da parte della stazione appaltante del certificato di collaudo o di verifica di conformità, un </a:t>
            </a:r>
            <a:r>
              <a:rPr lang="it-IT" sz="1800" b="1" dirty="0">
                <a:solidFill>
                  <a:srgbClr val="00FDF9"/>
                </a:solidFill>
              </a:rPr>
              <a:t>premio di accelerazione </a:t>
            </a:r>
            <a:r>
              <a:rPr lang="it-IT" sz="1800" dirty="0"/>
              <a:t>per ogni giorno di anticipo determinato sulla base degli stessi criteri stabiliti per il calcolo della penale, mediante utilizzo delle somme indicate nel quadro economico dell'intervento alla voce imprevisti, nei limiti delle risorse ivi disponibili, sempre che l'esecuzione dei lavori sia conforme alle obbligazioni assunte.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38788E9-0223-445E-8390-DDE979D210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602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26473" y="1467872"/>
            <a:ext cx="8081818" cy="3770050"/>
          </a:xfrm>
        </p:spPr>
        <p:txBody>
          <a:bodyPr>
            <a:normAutofit/>
          </a:bodyPr>
          <a:lstStyle/>
          <a:p>
            <a:pPr algn="just">
              <a:buFont typeface="Wingdings" pitchFamily="2" charset="2"/>
              <a:buChar char="Ø"/>
            </a:pPr>
            <a:r>
              <a:rPr lang="it-IT" sz="1800" dirty="0"/>
              <a:t>L’utilizzo del modo indicativo “prevedono”, riferito alle amministrazioni aggiudicatrici, lascia presumere che la previsione del </a:t>
            </a:r>
            <a:r>
              <a:rPr lang="it-IT" sz="1800" b="1" dirty="0">
                <a:solidFill>
                  <a:srgbClr val="FFC000"/>
                </a:solidFill>
              </a:rPr>
              <a:t>premio di accelerazione </a:t>
            </a:r>
            <a:r>
              <a:rPr lang="it-IT" sz="1800" dirty="0"/>
              <a:t>all’interno dei documenti di gara sia stato configurato dal legislatore come </a:t>
            </a:r>
            <a:r>
              <a:rPr lang="it-IT" sz="1800" b="1" u="sng" dirty="0"/>
              <a:t>obbligatoria</a:t>
            </a:r>
            <a:r>
              <a:rPr lang="it-IT" sz="1800" dirty="0"/>
              <a:t>. </a:t>
            </a:r>
          </a:p>
          <a:p>
            <a:pPr algn="just">
              <a:buFont typeface="Wingdings" pitchFamily="2" charset="2"/>
              <a:buChar char="Ø"/>
            </a:pPr>
            <a:r>
              <a:rPr lang="it-IT" sz="1800" dirty="0"/>
              <a:t>Per espressa previsione normativa, tale premio deve poi essere determinato sulla base degli stessi criteri stabiliti nel bando per il calcolo delle penali, mediante </a:t>
            </a:r>
            <a:r>
              <a:rPr lang="it-IT" sz="1800" b="1" u="sng" dirty="0"/>
              <a:t>utilizzo delle somme per imprevisti</a:t>
            </a:r>
            <a:r>
              <a:rPr lang="it-IT" sz="1800" b="1" dirty="0"/>
              <a:t> </a:t>
            </a:r>
            <a:r>
              <a:rPr lang="it-IT" sz="1800" dirty="0"/>
              <a:t>indicate nel quadro economico dell’intervento, nei limiti delle relative disponibilità. </a:t>
            </a:r>
          </a:p>
          <a:p>
            <a:pPr algn="just">
              <a:buFont typeface="Wingdings" pitchFamily="2" charset="2"/>
              <a:buChar char="Ø"/>
            </a:pPr>
            <a:r>
              <a:rPr lang="it-IT" sz="1800" dirty="0"/>
              <a:t>Inoltre, l’attribuzione di detto premio deve avvenire </a:t>
            </a:r>
          </a:p>
          <a:p>
            <a:pPr algn="just">
              <a:buFont typeface="Arial" panose="020B0604020202020204" pitchFamily="34" charset="0"/>
              <a:buChar char="•"/>
            </a:pPr>
            <a:r>
              <a:rPr lang="it-IT" sz="1800" dirty="0"/>
              <a:t>a seguito dell’approvazione del certificato di collaudo o di verifica di conformità e</a:t>
            </a:r>
          </a:p>
          <a:p>
            <a:pPr algn="just">
              <a:buFont typeface="Arial" panose="020B0604020202020204" pitchFamily="34" charset="0"/>
              <a:buChar char="•"/>
            </a:pPr>
            <a:r>
              <a:rPr lang="it-IT" sz="1800" dirty="0"/>
              <a:t>al ricorrere dell’ulteriore condizione che l’esecuzione dei lavori sia conforme alle obbligazioni assunte.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38788E9-0223-445E-8390-DDE979D210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8519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26473" y="1626898"/>
            <a:ext cx="8081818" cy="2905345"/>
          </a:xfrm>
        </p:spPr>
        <p:txBody>
          <a:bodyPr>
            <a:normAutofit/>
          </a:bodyPr>
          <a:lstStyle/>
          <a:p>
            <a:pPr algn="just">
              <a:buFont typeface="Wingdings" pitchFamily="2" charset="2"/>
              <a:buChar char="Ø"/>
            </a:pPr>
            <a:r>
              <a:rPr lang="it-IT" sz="1800" dirty="0"/>
              <a:t>Ciò in quanto </a:t>
            </a:r>
            <a:r>
              <a:rPr lang="it-IT" sz="1800" b="1" u="sng" dirty="0">
                <a:solidFill>
                  <a:srgbClr val="FFFF00"/>
                </a:solidFill>
              </a:rPr>
              <a:t>l’accelerazione nell’esecuzione non deve essere incompatibile con il compimento dell’opera a regola d’arte</a:t>
            </a:r>
            <a:r>
              <a:rPr lang="it-IT" sz="1800" dirty="0"/>
              <a:t>, dal momento che le obbligazioni contrattuali devono essere comunque garantite: </a:t>
            </a:r>
          </a:p>
          <a:p>
            <a:pPr algn="just">
              <a:buFont typeface="Wingdings" pitchFamily="2" charset="2"/>
              <a:buChar char="Ø"/>
            </a:pPr>
            <a:r>
              <a:rPr lang="it-IT" sz="1800" dirty="0"/>
              <a:t>il conseguimento di un’anticipazione nell’ultimazione dell’opera </a:t>
            </a:r>
            <a:r>
              <a:rPr lang="it-IT" sz="1800" b="1" u="sng" dirty="0"/>
              <a:t>non costituisce, cioè, un obbligo</a:t>
            </a:r>
            <a:r>
              <a:rPr lang="it-IT" sz="1800" dirty="0"/>
              <a:t> dell’appaltatore, bensì rappresenta una condizione che consente la corresponsione del premio da parte della stazione appaltante.</a:t>
            </a:r>
          </a:p>
          <a:p>
            <a:pPr algn="just">
              <a:buFont typeface="Wingdings" pitchFamily="2" charset="2"/>
              <a:buChar char="Ø"/>
            </a:pPr>
            <a:r>
              <a:rPr lang="it-IT" sz="1800" dirty="0"/>
              <a:t>Per tale motivo, il premio di accelerazione rappresenta un </a:t>
            </a:r>
            <a:r>
              <a:rPr lang="it-IT" sz="1800" b="1" u="sng" dirty="0">
                <a:solidFill>
                  <a:srgbClr val="FFFF00"/>
                </a:solidFill>
              </a:rPr>
              <a:t>compenso autonomo </a:t>
            </a:r>
            <a:r>
              <a:rPr lang="it-IT" sz="1800" dirty="0"/>
              <a:t>rispetto al corrispettivo dovuto all’appaltatore, in quanto diretto a retribuire lo stesso per i vantaggi che fa conseguire all’Amministrazione.</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38788E9-0223-445E-8390-DDE979D210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7169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26473" y="1547385"/>
            <a:ext cx="8081818" cy="2537598"/>
          </a:xfrm>
        </p:spPr>
        <p:txBody>
          <a:bodyPr>
            <a:normAutofit/>
          </a:bodyPr>
          <a:lstStyle/>
          <a:p>
            <a:pPr marL="0" indent="0" algn="just">
              <a:buNone/>
            </a:pPr>
            <a:r>
              <a:rPr lang="it-IT" sz="1800" b="1" dirty="0">
                <a:solidFill>
                  <a:srgbClr val="FFFF00"/>
                </a:solidFill>
              </a:rPr>
              <a:t>Art. 50 D.L. n. 77/2021 (Semplificazioni in materia di </a:t>
            </a:r>
            <a:r>
              <a:rPr lang="it-IT" sz="1800" b="1" u="sng" dirty="0">
                <a:solidFill>
                  <a:srgbClr val="FFFF00"/>
                </a:solidFill>
              </a:rPr>
              <a:t>esecuzione</a:t>
            </a:r>
            <a:r>
              <a:rPr lang="it-IT" sz="1800" b="1" dirty="0">
                <a:solidFill>
                  <a:srgbClr val="FFFF00"/>
                </a:solidFill>
              </a:rPr>
              <a:t> dei contratti pubblici PNRR e PNC) </a:t>
            </a:r>
          </a:p>
          <a:p>
            <a:pPr marL="0" indent="0" algn="just">
              <a:buNone/>
            </a:pPr>
            <a:r>
              <a:rPr lang="it-IT" sz="1800" b="1" dirty="0">
                <a:solidFill>
                  <a:srgbClr val="FFFF00"/>
                </a:solidFill>
              </a:rPr>
              <a:t>…. </a:t>
            </a:r>
            <a:r>
              <a:rPr lang="it-IT" sz="1800" dirty="0"/>
              <a:t>In deroga all'articolo 113-bis del Decreto Legislativo n. 50 del 2016, </a:t>
            </a:r>
            <a:r>
              <a:rPr lang="it-IT" sz="1800" b="1" dirty="0">
                <a:solidFill>
                  <a:schemeClr val="accent4">
                    <a:lumMod val="60000"/>
                    <a:lumOff val="40000"/>
                  </a:schemeClr>
                </a:solidFill>
              </a:rPr>
              <a:t>le penali dovute per il ritardato adempimento</a:t>
            </a:r>
            <a:r>
              <a:rPr lang="it-IT" sz="1800" dirty="0"/>
              <a:t> </a:t>
            </a:r>
            <a:r>
              <a:rPr lang="it-IT" sz="1800" b="1" u="sng" dirty="0">
                <a:solidFill>
                  <a:srgbClr val="CBFDB5"/>
                </a:solidFill>
              </a:rPr>
              <a:t>possono</a:t>
            </a:r>
            <a:r>
              <a:rPr lang="it-IT" sz="1800" dirty="0"/>
              <a:t> essere calcolate in misura giornaliera compresa tra lo 0,6 per mille e l'1 per mille dell'ammontare netto contrattuale, da determinare in relazione all'entità delle conseguenze legate al ritardo, e non possono comunque superare, complessivamente, il 20% di detto ammontare netto contrattuale.</a:t>
            </a:r>
            <a:endParaRPr lang="it-IT" sz="1800" b="1"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38788E9-0223-445E-8390-DDE979D210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1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7"/>
            <a:ext cx="8229600" cy="880475"/>
          </a:xfrm>
          <a:prstGeom prst="rect">
            <a:avLst/>
          </a:prstGeom>
        </p:spPr>
        <p:txBody>
          <a:bodyPr>
            <a:noAutofit/>
          </a:bodyPr>
          <a:lstStyle/>
          <a:p>
            <a:pPr defTabSz="406908">
              <a:defRPr sz="2100"/>
            </a:pPr>
            <a:r>
              <a:rPr lang="it-IT" sz="2800" b="1" dirty="0"/>
              <a:t>Procedure </a:t>
            </a:r>
            <a:r>
              <a:rPr lang="it-IT" sz="2800" b="1" u="sng" dirty="0"/>
              <a:t>per i contratti PNRR e PNC</a:t>
            </a:r>
            <a:br>
              <a:rPr lang="it-IT" sz="2800" b="1" dirty="0"/>
            </a:br>
            <a:endParaRPr sz="2400" b="1" dirty="0"/>
          </a:p>
        </p:txBody>
      </p:sp>
      <p:sp>
        <p:nvSpPr>
          <p:cNvPr id="2" name="Rettangolo con angoli arrotondati 1">
            <a:extLst>
              <a:ext uri="{FF2B5EF4-FFF2-40B4-BE49-F238E27FC236}">
                <a16:creationId xmlns:a16="http://schemas.microsoft.com/office/drawing/2014/main" id="{01B8217A-C169-A24D-9E33-D2A010851205}"/>
              </a:ext>
            </a:extLst>
          </p:cNvPr>
          <p:cNvSpPr/>
          <p:nvPr/>
        </p:nvSpPr>
        <p:spPr>
          <a:xfrm>
            <a:off x="646386" y="1307506"/>
            <a:ext cx="7851228" cy="1021554"/>
          </a:xfrm>
          <a:prstGeom prst="roundRect">
            <a:avLst/>
          </a:prstGeom>
          <a:solidFill>
            <a:srgbClr val="00FDF9"/>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it-IT" b="1" dirty="0">
                <a:solidFill>
                  <a:srgbClr val="000000"/>
                </a:solidFill>
              </a:rPr>
              <a:t>Norme speciali per i contratti PNRR-PNC</a:t>
            </a:r>
          </a:p>
          <a:p>
            <a:pPr marL="0" marR="0" indent="0" algn="l" defTabSz="457200" rtl="0" fontAlgn="auto" latinLnBrk="1" hangingPunct="0">
              <a:lnSpc>
                <a:spcPct val="100000"/>
              </a:lnSpc>
              <a:spcBef>
                <a:spcPts val="0"/>
              </a:spcBef>
              <a:spcAft>
                <a:spcPts val="0"/>
              </a:spcAft>
              <a:buClrTx/>
              <a:buSzTx/>
              <a:buFontTx/>
              <a:buNone/>
              <a:tabLst/>
            </a:pPr>
            <a:r>
              <a:rPr lang="it-IT" b="1" dirty="0">
                <a:solidFill>
                  <a:srgbClr val="000000"/>
                </a:solidFill>
              </a:rPr>
              <a:t>Artt. 47, 48, 50, 53  D.L. n. 77/2021</a:t>
            </a:r>
          </a:p>
          <a:p>
            <a:pPr marL="0" marR="0" indent="0" algn="l" defTabSz="457200" rtl="0" fontAlgn="auto" latinLnBrk="1" hangingPunct="0">
              <a:lnSpc>
                <a:spcPct val="100000"/>
              </a:lnSpc>
              <a:spcBef>
                <a:spcPts val="0"/>
              </a:spcBef>
              <a:spcAft>
                <a:spcPts val="0"/>
              </a:spcAft>
              <a:buClrTx/>
              <a:buSzTx/>
              <a:buFontTx/>
              <a:buNone/>
              <a:tabLst/>
            </a:pPr>
            <a:endParaRPr lang="it-IT" dirty="0">
              <a:solidFill>
                <a:srgbClr val="000000"/>
              </a:solidFill>
            </a:endParaRPr>
          </a:p>
        </p:txBody>
      </p:sp>
      <p:sp>
        <p:nvSpPr>
          <p:cNvPr id="5" name="Rettangolo con angoli arrotondati 4">
            <a:extLst>
              <a:ext uri="{FF2B5EF4-FFF2-40B4-BE49-F238E27FC236}">
                <a16:creationId xmlns:a16="http://schemas.microsoft.com/office/drawing/2014/main" id="{B3F6EE17-ECBE-2E48-AFB8-9ABDB54C8D39}"/>
              </a:ext>
            </a:extLst>
          </p:cNvPr>
          <p:cNvSpPr/>
          <p:nvPr/>
        </p:nvSpPr>
        <p:spPr>
          <a:xfrm>
            <a:off x="646386" y="3833923"/>
            <a:ext cx="7851228" cy="1021554"/>
          </a:xfrm>
          <a:prstGeom prst="roundRect">
            <a:avLst/>
          </a:prstGeom>
          <a:solidFill>
            <a:srgbClr val="CBFDB5"/>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rtl="0" latinLnBrk="1" hangingPunct="0"/>
            <a:r>
              <a:rPr lang="it-IT" b="1" dirty="0">
                <a:solidFill>
                  <a:srgbClr val="000000"/>
                </a:solidFill>
              </a:rPr>
              <a:t>PROCEDURE ORDINARIE SOPRA SOGLIA</a:t>
            </a:r>
            <a:r>
              <a:rPr lang="it-IT" b="1" dirty="0"/>
              <a:t> </a:t>
            </a:r>
          </a:p>
          <a:p>
            <a:pPr algn="just" rtl="0" latinLnBrk="1" hangingPunct="0"/>
            <a:r>
              <a:rPr lang="it-IT" dirty="0">
                <a:solidFill>
                  <a:srgbClr val="000000"/>
                </a:solidFill>
              </a:rPr>
              <a:t>(art. 2 D.L. n. 76/2020, convertito in L. n. 120/2020) </a:t>
            </a:r>
          </a:p>
          <a:p>
            <a:pPr algn="just" rtl="0" latinLnBrk="1" hangingPunct="0"/>
            <a:r>
              <a:rPr lang="it-IT" dirty="0">
                <a:solidFill>
                  <a:srgbClr val="000000"/>
                </a:solidFill>
              </a:rPr>
              <a:t>con riduzione termini </a:t>
            </a:r>
          </a:p>
        </p:txBody>
      </p:sp>
      <p:sp>
        <p:nvSpPr>
          <p:cNvPr id="6" name="Rettangolo con angoli arrotondati 5">
            <a:extLst>
              <a:ext uri="{FF2B5EF4-FFF2-40B4-BE49-F238E27FC236}">
                <a16:creationId xmlns:a16="http://schemas.microsoft.com/office/drawing/2014/main" id="{B9138A89-0F24-F64F-92F8-BF9C3CF6F502}"/>
              </a:ext>
            </a:extLst>
          </p:cNvPr>
          <p:cNvSpPr/>
          <p:nvPr/>
        </p:nvSpPr>
        <p:spPr>
          <a:xfrm>
            <a:off x="646386" y="5129376"/>
            <a:ext cx="7851228" cy="1021554"/>
          </a:xfrm>
          <a:prstGeom prst="roundRect">
            <a:avLst/>
          </a:prstGeom>
          <a:solidFill>
            <a:srgbClr val="FF0000"/>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accent2">
                    <a:lumMod val="20000"/>
                    <a:lumOff val="80000"/>
                  </a:schemeClr>
                </a:solidFill>
                <a:effectLst/>
                <a:uFillTx/>
                <a:latin typeface="Calibri"/>
                <a:ea typeface="Calibri"/>
                <a:cs typeface="Calibri"/>
                <a:sym typeface="Calibri"/>
              </a:rPr>
              <a:t>PROCEDURA NEGOZIATA per ragioni</a:t>
            </a:r>
            <a:r>
              <a:rPr kumimoji="0" lang="it-IT" sz="1800" b="1" i="0" u="none" strike="noStrike" cap="none" spc="0" normalizeH="0" dirty="0">
                <a:ln>
                  <a:noFill/>
                </a:ln>
                <a:solidFill>
                  <a:schemeClr val="accent2">
                    <a:lumMod val="20000"/>
                    <a:lumOff val="80000"/>
                  </a:schemeClr>
                </a:solidFill>
                <a:effectLst/>
                <a:uFillTx/>
                <a:latin typeface="Calibri"/>
                <a:ea typeface="Calibri"/>
                <a:cs typeface="Calibri"/>
                <a:sym typeface="Calibri"/>
              </a:rPr>
              <a:t> di URGENZA (art. 48.c.3 DL 77/2021)</a:t>
            </a:r>
          </a:p>
          <a:p>
            <a:pPr algn="just" rtl="0" latinLnBrk="1" hangingPunct="0"/>
            <a:r>
              <a:rPr lang="it-IT" b="1" dirty="0">
                <a:solidFill>
                  <a:schemeClr val="accent2">
                    <a:lumMod val="20000"/>
                    <a:lumOff val="80000"/>
                  </a:schemeClr>
                </a:solidFill>
              </a:rPr>
              <a:t>In caso di compromissione della realizzazione degli obiettivi o il rispetto dei </a:t>
            </a:r>
          </a:p>
          <a:p>
            <a:pPr algn="just" rtl="0" latinLnBrk="1" hangingPunct="0"/>
            <a:r>
              <a:rPr lang="it-IT" b="1" dirty="0">
                <a:solidFill>
                  <a:schemeClr val="accent2">
                    <a:lumMod val="20000"/>
                    <a:lumOff val="80000"/>
                  </a:schemeClr>
                </a:solidFill>
              </a:rPr>
              <a:t>tempi di attuazione degli interventi PNRR – PNC – Programmi cofinanziati UE</a:t>
            </a:r>
            <a:endParaRPr lang="it-IT" sz="1400" dirty="0">
              <a:solidFill>
                <a:schemeClr val="accent2">
                  <a:lumMod val="20000"/>
                  <a:lumOff val="80000"/>
                </a:schemeClr>
              </a:solidFill>
            </a:endParaRPr>
          </a:p>
        </p:txBody>
      </p:sp>
      <p:sp>
        <p:nvSpPr>
          <p:cNvPr id="8" name="Rettangolo con angoli arrotondati 7">
            <a:extLst>
              <a:ext uri="{FF2B5EF4-FFF2-40B4-BE49-F238E27FC236}">
                <a16:creationId xmlns:a16="http://schemas.microsoft.com/office/drawing/2014/main" id="{425C83D1-31B4-C048-8636-8278B3532128}"/>
              </a:ext>
            </a:extLst>
          </p:cNvPr>
          <p:cNvSpPr/>
          <p:nvPr/>
        </p:nvSpPr>
        <p:spPr>
          <a:xfrm>
            <a:off x="646386" y="2570714"/>
            <a:ext cx="7851228" cy="1021554"/>
          </a:xfrm>
          <a:prstGeom prst="roundRect">
            <a:avLst/>
          </a:prstGeom>
          <a:solidFill>
            <a:schemeClr val="accent5">
              <a:lumMod val="20000"/>
              <a:lumOff val="80000"/>
            </a:schemeClr>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rtl="0" latinLnBrk="1" hangingPunct="0"/>
            <a:r>
              <a:rPr lang="it-IT" b="1" dirty="0">
                <a:solidFill>
                  <a:srgbClr val="000000"/>
                </a:solidFill>
              </a:rPr>
              <a:t>PROCEDURE SOTTO SOGLIA </a:t>
            </a:r>
          </a:p>
          <a:p>
            <a:pPr algn="just" rtl="0" latinLnBrk="1" hangingPunct="0"/>
            <a:r>
              <a:rPr lang="it-IT" dirty="0">
                <a:solidFill>
                  <a:srgbClr val="000000"/>
                </a:solidFill>
              </a:rPr>
              <a:t>(art. 1, D.L. n. 76/2020, convertito in L. n. 120/2020)</a:t>
            </a:r>
            <a:endParaRPr lang="it-IT" dirty="0"/>
          </a:p>
          <a:p>
            <a:pPr algn="just" rtl="0" latinLnBrk="1" hangingPunct="0"/>
            <a:endParaRPr kumimoji="0" lang="it-IT" sz="180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2666339088"/>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26473" y="1626898"/>
            <a:ext cx="8081818" cy="2110215"/>
          </a:xfrm>
        </p:spPr>
        <p:txBody>
          <a:bodyPr>
            <a:normAutofit/>
          </a:bodyPr>
          <a:lstStyle/>
          <a:p>
            <a:pPr algn="just">
              <a:buFont typeface="Wingdings" pitchFamily="2" charset="2"/>
              <a:buChar char="Ø"/>
            </a:pPr>
            <a:r>
              <a:rPr lang="it-IT" sz="1800" dirty="0"/>
              <a:t>La funzione perseguita da tale misura è, quindi, inversa a quella del premio di accelerazione. In particolare, la norma stabilisce che le penali dovute per il ritardato adempimento </a:t>
            </a:r>
            <a:r>
              <a:rPr lang="it-IT" sz="1800" b="1" u="sng" dirty="0"/>
              <a:t>possono</a:t>
            </a:r>
            <a:r>
              <a:rPr lang="it-IT" sz="1800" dirty="0"/>
              <a:t> essere calcolate in misura giornaliera compresa tra lo 0,6 per mille e l’1 per mille dell’ammontare netto contrattuale, da determinare in relazione all’entità delle conseguenze legate al ritardo; esse non possono comunque superare, complessivamente, il 20% di detto ammontare netto contrattuale.</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38788E9-0223-445E-8390-DDE979D210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C000"/>
                </a:solidFill>
                <a:latin typeface="Calibri" panose="020F0502020204030204" pitchFamily="34" charset="0"/>
                <a:ea typeface="ＭＳ Ｐゴシック" charset="0"/>
                <a:cs typeface="Calibri" panose="020F0502020204030204" pitchFamily="34" charset="0"/>
              </a:rPr>
              <a:t>Contratti PNRR - PNC</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2805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945DF58-09C6-E24E-B771-3BBAC13338D4}"/>
              </a:ext>
            </a:extLst>
          </p:cNvPr>
          <p:cNvSpPr>
            <a:spLocks noGrp="1"/>
          </p:cNvSpPr>
          <p:nvPr>
            <p:ph idx="1"/>
          </p:nvPr>
        </p:nvSpPr>
        <p:spPr>
          <a:xfrm>
            <a:off x="457200" y="1600200"/>
            <a:ext cx="8229600" cy="2991678"/>
          </a:xfrm>
        </p:spPr>
        <p:txBody>
          <a:bodyPr/>
          <a:lstStyle/>
          <a:p>
            <a:pPr marL="0" indent="0" algn="ctr">
              <a:buNone/>
            </a:pPr>
            <a:endParaRPr lang="it-IT" b="1" dirty="0"/>
          </a:p>
          <a:p>
            <a:pPr marL="0" indent="0" algn="ctr">
              <a:buNone/>
            </a:pPr>
            <a:endParaRPr lang="it-IT" b="1" dirty="0"/>
          </a:p>
          <a:p>
            <a:pPr marL="0" indent="0" algn="ctr">
              <a:buNone/>
            </a:pPr>
            <a:r>
              <a:rPr lang="it-IT" b="1" dirty="0"/>
              <a:t>Acquisti beni e servizi informatici </a:t>
            </a:r>
          </a:p>
          <a:p>
            <a:pPr marL="0" indent="0" algn="ctr">
              <a:buNone/>
            </a:pPr>
            <a:r>
              <a:rPr lang="it-IT" b="1" dirty="0"/>
              <a:t>strumentali all’attuazione del PNRR-PNC</a:t>
            </a:r>
          </a:p>
        </p:txBody>
      </p:sp>
    </p:spTree>
    <p:extLst>
      <p:ext uri="{BB962C8B-B14F-4D97-AF65-F5344CB8AC3E}">
        <p14:creationId xmlns:p14="http://schemas.microsoft.com/office/powerpoint/2010/main" val="515695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140984"/>
            <a:ext cx="8229600" cy="5488416"/>
          </a:xfrm>
        </p:spPr>
        <p:txBody>
          <a:bodyPr>
            <a:normAutofit lnSpcReduction="10000"/>
          </a:bodyPr>
          <a:lstStyle/>
          <a:p>
            <a:pPr marL="0" indent="0" algn="just">
              <a:lnSpc>
                <a:spcPct val="110000"/>
              </a:lnSpc>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algn="just">
              <a:lnSpc>
                <a:spcPct val="110000"/>
              </a:lnSpc>
              <a:buFont typeface="Wingdings" pitchFamily="2" charset="2"/>
              <a:buChar char="Ø"/>
            </a:pPr>
            <a:r>
              <a:rPr lang="it-IT" sz="1800" dirty="0"/>
              <a:t>1. Fermo restando, per l'acquisto dei beni e servizi di importo inferiore alle soglie di cui all’art. 35 del </a:t>
            </a:r>
            <a:r>
              <a:rPr lang="it-IT" sz="1800" b="1" i="1" dirty="0" err="1"/>
              <a:t>D.Lgs.</a:t>
            </a:r>
            <a:r>
              <a:rPr lang="it-IT" sz="1800" b="1" i="1" dirty="0"/>
              <a:t> n. 50/2016,</a:t>
            </a:r>
            <a:r>
              <a:rPr lang="it-IT" sz="1800" dirty="0"/>
              <a:t> quanto previsto dall’art. 1, co. 2, lettera a), del </a:t>
            </a:r>
            <a:r>
              <a:rPr lang="it-IT" sz="1800" b="1" i="1" dirty="0"/>
              <a:t>D.L. 16 luglio 2020, n. 76, convertito, con modificazioni, dalla Legge 11 settembre 2020, n. 120</a:t>
            </a:r>
            <a:r>
              <a:rPr lang="it-IT" sz="1800" dirty="0"/>
              <a:t>, così come modificato dal presente Decreto </a:t>
            </a:r>
            <a:r>
              <a:rPr lang="it-IT" sz="1800" i="1" dirty="0">
                <a:solidFill>
                  <a:srgbClr val="FFFF00"/>
                </a:solidFill>
              </a:rPr>
              <a:t>[affidamento diretto infra 139.000 euro]</a:t>
            </a:r>
          </a:p>
          <a:p>
            <a:pPr algn="just">
              <a:lnSpc>
                <a:spcPct val="110000"/>
              </a:lnSpc>
              <a:buFont typeface="Wingdings" pitchFamily="2" charset="2"/>
              <a:buChar char="Ø"/>
            </a:pPr>
            <a:endParaRPr lang="it-IT" sz="900" i="1" dirty="0">
              <a:solidFill>
                <a:srgbClr val="FFFF00"/>
              </a:solidFill>
            </a:endParaRPr>
          </a:p>
          <a:p>
            <a:pPr algn="just">
              <a:lnSpc>
                <a:spcPct val="110000"/>
              </a:lnSpc>
              <a:buFont typeface="Wingdings" pitchFamily="2" charset="2"/>
              <a:buChar char="Ø"/>
            </a:pPr>
            <a:r>
              <a:rPr lang="it-IT" sz="1800" dirty="0"/>
              <a:t>le stazioni appaltanti possono ricorrere alla procedura di cui all’art. 48, co. 3, </a:t>
            </a:r>
            <a:r>
              <a:rPr lang="it-IT" sz="1800" i="1" dirty="0">
                <a:solidFill>
                  <a:srgbClr val="FFFF00"/>
                </a:solidFill>
              </a:rPr>
              <a:t>[procedura negoziata senza bando per ragioni di urgenza] </a:t>
            </a:r>
            <a:r>
              <a:rPr lang="it-IT" sz="1800" dirty="0"/>
              <a:t>in presenza dei presupposti ivi previsti, in relazione agli affidamenti di importo superiore alle predette soglie, aventi ad oggetto </a:t>
            </a:r>
            <a:r>
              <a:rPr lang="it-IT" sz="1800" b="1" u="sng" dirty="0"/>
              <a:t>l'acquisto di beni e servizi informatici,</a:t>
            </a:r>
            <a:r>
              <a:rPr lang="it-IT" sz="1800" dirty="0"/>
              <a:t> in particolare basati sulla tecnologia </a:t>
            </a:r>
            <a:r>
              <a:rPr lang="it-IT" sz="1800" i="1" dirty="0"/>
              <a:t>cloud</a:t>
            </a:r>
            <a:r>
              <a:rPr lang="it-IT" sz="1800" dirty="0"/>
              <a:t>, </a:t>
            </a:r>
            <a:r>
              <a:rPr lang="it-IT" sz="1800" dirty="0" err="1"/>
              <a:t>nonchè</a:t>
            </a:r>
            <a:r>
              <a:rPr lang="it-IT" sz="1800" dirty="0"/>
              <a:t> servizi di connettività, </a:t>
            </a:r>
            <a:r>
              <a:rPr lang="it-IT" sz="1800" b="1" u="sng" dirty="0">
                <a:solidFill>
                  <a:srgbClr val="00FDF9"/>
                </a:solidFill>
              </a:rPr>
              <a:t>finanziati in tutto o in parte con le risorse previste per la realizzazione dei progetti del PNRR</a:t>
            </a:r>
            <a:r>
              <a:rPr lang="it-IT" sz="1800" dirty="0"/>
              <a:t>, la cui determina a contrarre o altro atto di avvio del procedimento equivalente sia adottato </a:t>
            </a:r>
            <a:r>
              <a:rPr lang="it-IT" sz="1800" b="1" u="sng" dirty="0"/>
              <a:t>entro il 31 dicembre 2026</a:t>
            </a:r>
            <a:r>
              <a:rPr lang="it-IT" sz="1800" dirty="0"/>
              <a:t>, anche ove ricorra </a:t>
            </a:r>
            <a:r>
              <a:rPr lang="it-IT" sz="1800" b="1" u="sng" dirty="0"/>
              <a:t>la rapida obsolescenza tecnologica delle soluzioni disponibili tale da non consentire il ricorso ad altra procedura di affidamento</a:t>
            </a:r>
            <a:r>
              <a:rPr lang="it-IT" sz="1800" dirty="0"/>
              <a:t>.</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94919EFB-FB3B-48F5-B8DC-4DBB0BF3E2D5}"/>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8487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1" y="1279530"/>
            <a:ext cx="8229599" cy="4761051"/>
          </a:xfrm>
        </p:spPr>
        <p:txBody>
          <a:bodyPr>
            <a:normAutofit/>
          </a:bodyPr>
          <a:lstStyle/>
          <a:p>
            <a:pPr marL="0" indent="0" algn="just">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marL="0" indent="0" algn="just">
              <a:buNone/>
            </a:pPr>
            <a:r>
              <a:rPr lang="it-IT" sz="1800" dirty="0"/>
              <a:t>2. Al termine delle procedure di gara di cui al comma 1, le Amministrazioni stipulano il contratto e avviano l'esecuzione dello stesso </a:t>
            </a:r>
          </a:p>
          <a:p>
            <a:pPr algn="just">
              <a:buFont typeface="Wingdings" pitchFamily="2" charset="2"/>
              <a:buChar char="Ø"/>
            </a:pPr>
            <a:r>
              <a:rPr lang="it-IT" sz="1800" b="1" u="sng" dirty="0"/>
              <a:t>secondo le modalità di cui all'articolo 75, comma 3, del Decreto-Legge 17 marzo 2020, n. 18</a:t>
            </a:r>
            <a:r>
              <a:rPr lang="it-IT" sz="1800" dirty="0"/>
              <a:t>, convertito in Legge 24 aprile 2020, n. 27, </a:t>
            </a:r>
          </a:p>
          <a:p>
            <a:pPr algn="just">
              <a:buFont typeface="Wingdings" pitchFamily="2" charset="2"/>
              <a:buChar char="Ø"/>
            </a:pPr>
            <a:r>
              <a:rPr lang="it-IT" sz="1800" b="1" u="sng" dirty="0">
                <a:solidFill>
                  <a:srgbClr val="00FDF9"/>
                </a:solidFill>
              </a:rPr>
              <a:t>nel rispetto di quanto previsto dall'articolo 32, commi 9 e 10, del Decreto Legislativo n. 50 del 2016</a:t>
            </a:r>
            <a:r>
              <a:rPr lang="it-IT" sz="1800" dirty="0">
                <a:solidFill>
                  <a:srgbClr val="00FDF9"/>
                </a:solidFill>
              </a:rPr>
              <a:t>. </a:t>
            </a:r>
          </a:p>
          <a:p>
            <a:pPr algn="just">
              <a:buFont typeface="Wingdings" pitchFamily="2" charset="2"/>
              <a:buChar char="Ø"/>
            </a:pPr>
            <a:r>
              <a:rPr lang="it-IT" sz="1800" dirty="0"/>
              <a:t>Per le verifiche antimafia si applica l'articolo 3 del Decreto Legge 16 luglio 2020, n. 76, convertito in Legge 11 settembre 2020, n. 120. </a:t>
            </a:r>
          </a:p>
          <a:p>
            <a:pPr algn="just">
              <a:buFont typeface="Wingdings" pitchFamily="2" charset="2"/>
              <a:buChar char="Ø"/>
            </a:pPr>
            <a:r>
              <a:rPr lang="it-IT" sz="1800" dirty="0"/>
              <a:t>L'autocertificazione consente di stipulare, approvare o autorizzare i contratti relativi ai beni, servizi e forniture, sotto condizione risolutiva, ferme restando le verifiche successive ai fini del comprovato possesso dei requisiti da completarsi entro sessanta giorni.</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E05C5DD7-1C42-473B-A88E-FACA705B12BC}"/>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9832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5691" y="1245990"/>
            <a:ext cx="8132618" cy="5204398"/>
          </a:xfrm>
        </p:spPr>
        <p:txBody>
          <a:bodyPr>
            <a:normAutofit lnSpcReduction="10000"/>
          </a:bodyPr>
          <a:lstStyle/>
          <a:p>
            <a:pPr marL="0" indent="0" algn="just">
              <a:buNone/>
            </a:pPr>
            <a:r>
              <a:rPr lang="it-IT" sz="1800" b="1" dirty="0"/>
              <a:t>Decreto-Legge 17 marzo 2020, n. 18  (cd. Decreto «Cura Italia»)</a:t>
            </a:r>
          </a:p>
          <a:p>
            <a:pPr marL="0" indent="0" algn="just">
              <a:buNone/>
            </a:pPr>
            <a:r>
              <a:rPr lang="it-IT" sz="1600" i="1" dirty="0"/>
              <a:t>Misure di potenziamento del Servizio sanitario nazionale e di sostegno economico per famiglie, lavoratori e imprese connesse all'emergenza epidemiologica da COVID-19 - convertito con modificazioni dalla L. 24 aprile 2020, n. 27 </a:t>
            </a:r>
          </a:p>
          <a:p>
            <a:pPr marL="0" indent="0" algn="just">
              <a:buNone/>
            </a:pPr>
            <a:endParaRPr lang="it-IT" sz="800" b="1" dirty="0">
              <a:solidFill>
                <a:srgbClr val="FFFF00"/>
              </a:solidFill>
            </a:endParaRPr>
          </a:p>
          <a:p>
            <a:pPr marL="0" indent="0" algn="just">
              <a:buNone/>
            </a:pPr>
            <a:r>
              <a:rPr lang="it-IT" sz="1700" b="1" dirty="0">
                <a:solidFill>
                  <a:srgbClr val="FFFF00"/>
                </a:solidFill>
              </a:rPr>
              <a:t>Art. 75 (Acquisti per lo sviluppo di sistemi informativi per la diffusione del lavoro agile e di servizi in rete per l'accesso di cittadini e imprese)</a:t>
            </a:r>
          </a:p>
          <a:p>
            <a:pPr marL="0" indent="0" algn="just">
              <a:buNone/>
            </a:pPr>
            <a:r>
              <a:rPr lang="it-IT" sz="1700" dirty="0"/>
              <a:t>3. Le Amministrazioni possono stipulare il contratto </a:t>
            </a:r>
          </a:p>
          <a:p>
            <a:pPr algn="just">
              <a:buFont typeface="Wingdings" pitchFamily="2" charset="2"/>
              <a:buChar char="Ø"/>
            </a:pPr>
            <a:r>
              <a:rPr lang="it-IT" sz="1700" dirty="0"/>
              <a:t>previa acquisizione di una autocertificazione dell'operatore economico aggiudicatario attestante il possesso dei requisiti generali, finanziari e tecnici, </a:t>
            </a:r>
          </a:p>
          <a:p>
            <a:pPr algn="just">
              <a:buFont typeface="Wingdings" pitchFamily="2" charset="2"/>
              <a:buChar char="Ø"/>
            </a:pPr>
            <a:r>
              <a:rPr lang="it-IT" sz="1700" dirty="0"/>
              <a:t>la regolarità del DURC e</a:t>
            </a:r>
          </a:p>
          <a:p>
            <a:pPr algn="just">
              <a:buFont typeface="Wingdings" pitchFamily="2" charset="2"/>
              <a:buChar char="Ø"/>
            </a:pPr>
            <a:r>
              <a:rPr lang="it-IT" sz="1700" dirty="0"/>
              <a:t>l'assenza di motivi di esclusione secondo segnalazioni rilevabili dal Casellario Informatico dell'Autorità nazionale anticorruzione (ANAC), </a:t>
            </a:r>
          </a:p>
          <a:p>
            <a:pPr algn="just">
              <a:buFont typeface="Wingdings" pitchFamily="2" charset="2"/>
              <a:buChar char="Ø"/>
            </a:pPr>
            <a:r>
              <a:rPr lang="it-IT" sz="1700" dirty="0" err="1"/>
              <a:t>nonchè</a:t>
            </a:r>
            <a:r>
              <a:rPr lang="it-IT" sz="1700" dirty="0"/>
              <a:t> previa verifica del rispetto delle prescrizioni imposte dalle disposizioni del Codice delle leggi antimafia e delle misure di prevenzione, di cui al Decreto Legislativo 6 settembre 2011, n. 159. </a:t>
            </a:r>
          </a:p>
          <a:p>
            <a:pPr algn="just">
              <a:buFont typeface="Wingdings" pitchFamily="2" charset="2"/>
              <a:buChar char="Ø"/>
            </a:pPr>
            <a:r>
              <a:rPr lang="it-IT" sz="1700" dirty="0"/>
              <a:t>Al termine delle procedure di gara, le Amministrazioni stipulano immediatamente il contratto ed avviano l'esecuzione dello stesso, </a:t>
            </a:r>
            <a:r>
              <a:rPr lang="it-IT" sz="1700" b="1" dirty="0">
                <a:solidFill>
                  <a:srgbClr val="00FDF9"/>
                </a:solidFill>
              </a:rPr>
              <a:t>anche in deroga ai termini di cui all'articolo 32 del Decreto Legislativo n. 50 del 2016.</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9" name="Shape 129">
            <a:extLst>
              <a:ext uri="{FF2B5EF4-FFF2-40B4-BE49-F238E27FC236}">
                <a16:creationId xmlns:a16="http://schemas.microsoft.com/office/drawing/2014/main" id="{7A5AC8F4-FE5F-4D92-B5CD-0AA0DB7A7A2F}"/>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1720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199" y="1196403"/>
            <a:ext cx="8229599" cy="5313727"/>
          </a:xfrm>
        </p:spPr>
        <p:txBody>
          <a:bodyPr>
            <a:noAutofit/>
          </a:bodyPr>
          <a:lstStyle/>
          <a:p>
            <a:pPr marL="0" indent="0" algn="just">
              <a:lnSpc>
                <a:spcPct val="110000"/>
              </a:lnSpc>
              <a:buNone/>
            </a:pPr>
            <a:r>
              <a:rPr lang="it-IT" sz="17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700" dirty="0"/>
          </a:p>
          <a:p>
            <a:pPr marL="0" indent="0" algn="just">
              <a:lnSpc>
                <a:spcPct val="110000"/>
              </a:lnSpc>
              <a:buNone/>
            </a:pPr>
            <a:r>
              <a:rPr lang="it-IT" sz="1550" dirty="0"/>
              <a:t>3. La struttura della Presidenza del Consiglio dei Ministri competente per l'innovazione tecnologica e la transizione digitale esercita la funzione di cui all’art. 14-bis, co. 2, lettera g), del D.Lgs. n. 82/2005, sentita l'</a:t>
            </a:r>
            <a:r>
              <a:rPr lang="it-IT" sz="1550" dirty="0" err="1"/>
              <a:t>AgID</a:t>
            </a:r>
            <a:r>
              <a:rPr lang="it-IT" sz="1550" dirty="0"/>
              <a:t>, </a:t>
            </a:r>
            <a:r>
              <a:rPr lang="it-IT" sz="1550" b="1" u="sng" dirty="0">
                <a:solidFill>
                  <a:srgbClr val="00FDF9"/>
                </a:solidFill>
              </a:rPr>
              <a:t>in relazione alle procedure di affidamento di cui al comma 1 ritenute strategiche</a:t>
            </a:r>
            <a:r>
              <a:rPr lang="it-IT" sz="1550" dirty="0"/>
              <a:t> per assicurare il conseguimento degli specifici obiettivi di trasformazione digitale previsti dal Piano nazionale di ripresa e resilienza </a:t>
            </a:r>
            <a:r>
              <a:rPr lang="it-IT" sz="1550" i="1" dirty="0">
                <a:solidFill>
                  <a:srgbClr val="FFFF00"/>
                </a:solidFill>
              </a:rPr>
              <a:t>[rilascio di pareri tecnici, obbligatori e vincolanti, sugli elementi essenziali delle procedure di gara bandite, ai sensi dell’art. 1, co. 512, della Legge n. 208/2015, da Consip e dai soggetti aggregatori di cui all’art. 9 del D.L. 24 aprile 2014, n. 66, concernenti l'acquisizione di beni e servizi relativi a sistemi informativi automatizzati e definiti di carattere strategico nel piano triennale.]</a:t>
            </a:r>
            <a:endParaRPr lang="it-IT" sz="1550" dirty="0"/>
          </a:p>
          <a:p>
            <a:pPr marL="0" indent="0" algn="just">
              <a:lnSpc>
                <a:spcPct val="110000"/>
              </a:lnSpc>
              <a:buNone/>
            </a:pPr>
            <a:r>
              <a:rPr lang="it-IT" sz="1550" dirty="0"/>
              <a:t>4. Nell'esercizio della funzione di cui al comma 3, la struttura della Presidenza del Consiglio dei Ministri competente per l'innovazione tecnologica e la transizione digitale detta anche </a:t>
            </a:r>
            <a:r>
              <a:rPr lang="it-IT" sz="1550" b="1" u="sng" dirty="0">
                <a:solidFill>
                  <a:srgbClr val="FFFF00"/>
                </a:solidFill>
              </a:rPr>
              <a:t>prescrizioni, obbligatorie e vincolanti nei confronti delle amministrazioni aggiudicatrici, relative alle modalità organizzative e ai tempi di svolgimento delle procedure di affidamento necessarie al fine di assicurare il conseguimento degli specifici obiettivi di trasformazione digitale</a:t>
            </a:r>
            <a:r>
              <a:rPr lang="it-IT" sz="1550" b="1" dirty="0">
                <a:solidFill>
                  <a:srgbClr val="FFFF00"/>
                </a:solidFill>
              </a:rPr>
              <a:t> </a:t>
            </a:r>
            <a:r>
              <a:rPr lang="it-IT" sz="1550" dirty="0"/>
              <a:t>previsti dal PNRR nel rispetto dei termini di attuazione individuati nel cronoprogramma relativo ai singoli progetti, </a:t>
            </a:r>
            <a:r>
              <a:rPr lang="it-IT" sz="1550" dirty="0" err="1"/>
              <a:t>nonchè</a:t>
            </a:r>
            <a:r>
              <a:rPr lang="it-IT" sz="1550" dirty="0"/>
              <a:t> alla qualità e alla coerenza tecnologica complessiva delle architetture infrastrutturali.</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0E7D159-0CFD-4917-8ED4-A2D5AA99987D}"/>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81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17518"/>
          </a:xfrm>
          <a:prstGeom prst="rect">
            <a:avLst/>
          </a:prstGeom>
        </p:spPr>
        <p:txBody>
          <a:bodyPr>
            <a:noAutofit/>
          </a:bodyPr>
          <a:lstStyle/>
          <a:p>
            <a:pPr defTabSz="406908">
              <a:defRPr sz="2100"/>
            </a:pPr>
            <a:r>
              <a:rPr lang="it-IT" sz="2800" b="1" dirty="0"/>
              <a:t>Tempi di espletamento delle procedure</a:t>
            </a:r>
            <a:endParaRPr sz="2800" b="1" dirty="0"/>
          </a:p>
        </p:txBody>
      </p:sp>
      <p:sp>
        <p:nvSpPr>
          <p:cNvPr id="2" name="Rettangolo con angoli arrotondati 1">
            <a:extLst>
              <a:ext uri="{FF2B5EF4-FFF2-40B4-BE49-F238E27FC236}">
                <a16:creationId xmlns:a16="http://schemas.microsoft.com/office/drawing/2014/main" id="{82CA5AD4-6ADD-FD4D-A5EC-08AA52442A99}"/>
              </a:ext>
            </a:extLst>
          </p:cNvPr>
          <p:cNvSpPr/>
          <p:nvPr/>
        </p:nvSpPr>
        <p:spPr>
          <a:xfrm>
            <a:off x="745670" y="1173183"/>
            <a:ext cx="4034673" cy="1532332"/>
          </a:xfrm>
          <a:prstGeom prst="roundRect">
            <a:avLst/>
          </a:prstGeom>
          <a:solidFill>
            <a:srgbClr val="FFFF00"/>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457200" rtl="0" fontAlgn="auto" latinLnBrk="1"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Calibri"/>
                <a:ea typeface="Calibri"/>
                <a:cs typeface="Calibri"/>
                <a:sym typeface="Calibri"/>
              </a:rPr>
              <a:t>Affidamenti</a:t>
            </a:r>
          </a:p>
          <a:p>
            <a:pPr marL="0" marR="0" indent="0" algn="just" defTabSz="457200" rtl="0" fontAlgn="auto" latinLnBrk="1" hangingPunct="0">
              <a:lnSpc>
                <a:spcPct val="100000"/>
              </a:lnSpc>
              <a:spcBef>
                <a:spcPts val="0"/>
              </a:spcBef>
              <a:spcAft>
                <a:spcPts val="0"/>
              </a:spcAft>
              <a:buClrTx/>
              <a:buSzTx/>
              <a:buFontTx/>
              <a:buNone/>
              <a:tabLst/>
            </a:pPr>
            <a:r>
              <a:rPr lang="it-IT" sz="1600" dirty="0">
                <a:solidFill>
                  <a:srgbClr val="000000"/>
                </a:solidFill>
              </a:rPr>
              <a:t>infra 150.000 euro lavori e </a:t>
            </a:r>
          </a:p>
          <a:p>
            <a:pPr marL="0" marR="0" indent="0" algn="just" defTabSz="457200" rtl="0" fontAlgn="auto" latinLnBrk="1" hangingPunct="0">
              <a:lnSpc>
                <a:spcPct val="100000"/>
              </a:lnSpc>
              <a:spcBef>
                <a:spcPts val="0"/>
              </a:spcBef>
              <a:spcAft>
                <a:spcPts val="0"/>
              </a:spcAft>
              <a:buClrTx/>
              <a:buSzTx/>
              <a:buFontTx/>
              <a:buNone/>
              <a:tabLst/>
            </a:pPr>
            <a:r>
              <a:rPr lang="it-IT" sz="1600" dirty="0">
                <a:solidFill>
                  <a:srgbClr val="000000"/>
                </a:solidFill>
              </a:rPr>
              <a:t>infra 139.000 servizi e forniture </a:t>
            </a:r>
          </a:p>
          <a:p>
            <a:pPr marL="0" marR="0" indent="0" algn="just" defTabSz="457200" rtl="0" fontAlgn="auto" latinLnBrk="1" hangingPunct="0">
              <a:lnSpc>
                <a:spcPct val="100000"/>
              </a:lnSpc>
              <a:spcBef>
                <a:spcPts val="0"/>
              </a:spcBef>
              <a:spcAft>
                <a:spcPts val="0"/>
              </a:spcAft>
              <a:buClrTx/>
              <a:buSzTx/>
              <a:buFontTx/>
              <a:buNone/>
              <a:tabLst/>
            </a:pPr>
            <a:r>
              <a:rPr kumimoji="0" lang="it-IT" sz="2000" b="1" i="0" u="none" strike="noStrike" cap="none" spc="0" normalizeH="0" baseline="0" dirty="0">
                <a:ln>
                  <a:noFill/>
                </a:ln>
                <a:solidFill>
                  <a:srgbClr val="000000"/>
                </a:solidFill>
                <a:effectLst/>
                <a:uFillTx/>
                <a:latin typeface="Calibri"/>
                <a:ea typeface="Calibri"/>
                <a:cs typeface="Calibri"/>
                <a:sym typeface="Calibri"/>
              </a:rPr>
              <a:t>2 mesi  </a:t>
            </a:r>
            <a:endParaRPr lang="it-IT" sz="2000" b="1" dirty="0">
              <a:solidFill>
                <a:srgbClr val="000000"/>
              </a:solidFill>
            </a:endParaRPr>
          </a:p>
          <a:p>
            <a:pPr marL="0" marR="0" indent="0" algn="just" defTabSz="457200" rtl="0" fontAlgn="auto" latinLnBrk="1" hangingPunct="0">
              <a:lnSpc>
                <a:spcPct val="100000"/>
              </a:lnSpc>
              <a:spcBef>
                <a:spcPts val="0"/>
              </a:spcBef>
              <a:spcAft>
                <a:spcPts val="0"/>
              </a:spcAft>
              <a:buClrTx/>
              <a:buSzTx/>
              <a:buFontTx/>
              <a:buNone/>
              <a:tabLst/>
            </a:pPr>
            <a:r>
              <a:rPr kumimoji="0" lang="it-IT" sz="1400" b="1" i="0" u="none" strike="noStrike" cap="none" spc="0" normalizeH="0" baseline="0" dirty="0">
                <a:ln>
                  <a:noFill/>
                </a:ln>
                <a:solidFill>
                  <a:srgbClr val="000000"/>
                </a:solidFill>
                <a:effectLst/>
                <a:uFillTx/>
                <a:latin typeface="Calibri"/>
                <a:ea typeface="Calibri"/>
                <a:cs typeface="Calibri"/>
                <a:sym typeface="Calibri"/>
              </a:rPr>
              <a:t>(Richiesta</a:t>
            </a:r>
            <a:r>
              <a:rPr kumimoji="0" lang="it-IT" sz="1400" b="1" i="0" u="none" strike="noStrike" cap="none" spc="0" normalizeH="0" dirty="0">
                <a:ln>
                  <a:noFill/>
                </a:ln>
                <a:solidFill>
                  <a:srgbClr val="000000"/>
                </a:solidFill>
                <a:effectLst/>
                <a:uFillTx/>
                <a:latin typeface="Calibri"/>
                <a:ea typeface="Calibri"/>
                <a:cs typeface="Calibri"/>
                <a:sym typeface="Calibri"/>
              </a:rPr>
              <a:t> di offerta -&gt; Determina di affidamento)</a:t>
            </a:r>
            <a:endParaRPr kumimoji="0" lang="it-IT" sz="1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Rettangolo con angoli arrotondati 4">
            <a:extLst>
              <a:ext uri="{FF2B5EF4-FFF2-40B4-BE49-F238E27FC236}">
                <a16:creationId xmlns:a16="http://schemas.microsoft.com/office/drawing/2014/main" id="{50A7E746-E9AD-B447-A028-66C232E2BB1D}"/>
              </a:ext>
            </a:extLst>
          </p:cNvPr>
          <p:cNvSpPr/>
          <p:nvPr/>
        </p:nvSpPr>
        <p:spPr>
          <a:xfrm>
            <a:off x="745670" y="2814126"/>
            <a:ext cx="5932921" cy="1634488"/>
          </a:xfrm>
          <a:prstGeom prst="roundRect">
            <a:avLst/>
          </a:prstGeom>
          <a:solidFill>
            <a:srgbClr val="FFC000"/>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Calibri"/>
                <a:ea typeface="Calibri"/>
                <a:cs typeface="Calibri"/>
                <a:sym typeface="Calibri"/>
              </a:rPr>
              <a:t>Procedure</a:t>
            </a:r>
            <a:r>
              <a:rPr kumimoji="0" lang="it-IT" sz="1800" b="0" i="0" u="none" strike="noStrike" cap="none" spc="0" normalizeH="0" dirty="0">
                <a:ln>
                  <a:noFill/>
                </a:ln>
                <a:solidFill>
                  <a:srgbClr val="000000"/>
                </a:solidFill>
                <a:effectLst/>
                <a:uFillTx/>
                <a:latin typeface="Calibri"/>
                <a:ea typeface="Calibri"/>
                <a:cs typeface="Calibri"/>
                <a:sym typeface="Calibri"/>
              </a:rPr>
              <a:t> </a:t>
            </a:r>
            <a:endParaRPr kumimoji="0" lang="it-IT"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457200" rtl="0" fontAlgn="auto" latinLnBrk="1" hangingPunct="0">
              <a:lnSpc>
                <a:spcPct val="100000"/>
              </a:lnSpc>
              <a:spcBef>
                <a:spcPts val="0"/>
              </a:spcBef>
              <a:spcAft>
                <a:spcPts val="0"/>
              </a:spcAft>
              <a:buClrTx/>
              <a:buSzTx/>
              <a:buFontTx/>
              <a:buNone/>
              <a:tabLst/>
            </a:pPr>
            <a:r>
              <a:rPr lang="it-IT" dirty="0">
                <a:solidFill>
                  <a:srgbClr val="000000"/>
                </a:solidFill>
              </a:rPr>
              <a:t>da 150.000 lavori / 139.000 euro servizi e forniture</a:t>
            </a:r>
          </a:p>
          <a:p>
            <a:pPr marL="0" marR="0" indent="0" algn="l" defTabSz="457200" rtl="0" fontAlgn="auto" latinLnBrk="1" hangingPunct="0">
              <a:lnSpc>
                <a:spcPct val="100000"/>
              </a:lnSpc>
              <a:spcBef>
                <a:spcPts val="0"/>
              </a:spcBef>
              <a:spcAft>
                <a:spcPts val="0"/>
              </a:spcAft>
              <a:buClrTx/>
              <a:buSzTx/>
              <a:buFontTx/>
              <a:buNone/>
              <a:tabLst/>
            </a:pPr>
            <a:r>
              <a:rPr lang="it-IT" dirty="0">
                <a:solidFill>
                  <a:srgbClr val="000000"/>
                </a:solidFill>
              </a:rPr>
              <a:t>a infra soglia comunitaria</a:t>
            </a:r>
          </a:p>
          <a:p>
            <a:pPr marL="0" marR="0" indent="0" algn="l" defTabSz="457200" rtl="0" fontAlgn="auto" latinLnBrk="1" hangingPunct="0">
              <a:lnSpc>
                <a:spcPct val="100000"/>
              </a:lnSpc>
              <a:spcBef>
                <a:spcPts val="0"/>
              </a:spcBef>
              <a:spcAft>
                <a:spcPts val="0"/>
              </a:spcAft>
              <a:buClrTx/>
              <a:buSzTx/>
              <a:buFontTx/>
              <a:buNone/>
              <a:tabLst/>
            </a:pPr>
            <a:r>
              <a:rPr kumimoji="0" lang="it-IT" sz="2000" b="1" i="0" u="none" strike="noStrike" cap="none" spc="0" normalizeH="0" baseline="0" dirty="0">
                <a:ln>
                  <a:noFill/>
                </a:ln>
                <a:solidFill>
                  <a:srgbClr val="000000"/>
                </a:solidFill>
                <a:effectLst/>
                <a:uFillTx/>
                <a:latin typeface="Calibri"/>
                <a:ea typeface="Calibri"/>
                <a:cs typeface="Calibri"/>
                <a:sym typeface="Calibri"/>
              </a:rPr>
              <a:t>4 mesi</a:t>
            </a:r>
          </a:p>
          <a:p>
            <a:pPr marL="0" marR="0" indent="0" algn="l" defTabSz="457200" rtl="0" fontAlgn="auto" latinLnBrk="1" hangingPunct="0">
              <a:lnSpc>
                <a:spcPct val="100000"/>
              </a:lnSpc>
              <a:spcBef>
                <a:spcPts val="0"/>
              </a:spcBef>
              <a:spcAft>
                <a:spcPts val="0"/>
              </a:spcAft>
              <a:buClrTx/>
              <a:buSzTx/>
              <a:buFontTx/>
              <a:buNone/>
              <a:tabLst/>
            </a:pPr>
            <a:r>
              <a:rPr lang="it-IT" sz="1600" b="1" dirty="0">
                <a:solidFill>
                  <a:srgbClr val="000000"/>
                </a:solidFill>
              </a:rPr>
              <a:t>(Data invio lettera di invito* -&gt; Determina di aggiudicazione)</a:t>
            </a:r>
            <a:endParaRPr kumimoji="0" lang="it-IT" sz="1600" b="1" i="0" u="none" strike="noStrike" cap="none" spc="0" normalizeH="0" baseline="0" dirty="0">
              <a:ln>
                <a:noFill/>
              </a:ln>
              <a:solidFill>
                <a:srgbClr val="000000"/>
              </a:solidFill>
              <a:effectLst/>
              <a:uFillTx/>
              <a:sym typeface="Calibri"/>
            </a:endParaRPr>
          </a:p>
        </p:txBody>
      </p:sp>
      <p:sp>
        <p:nvSpPr>
          <p:cNvPr id="6" name="Rettangolo con angoli arrotondati 5">
            <a:extLst>
              <a:ext uri="{FF2B5EF4-FFF2-40B4-BE49-F238E27FC236}">
                <a16:creationId xmlns:a16="http://schemas.microsoft.com/office/drawing/2014/main" id="{61DD9ACE-89A9-9849-889B-BFE83362568B}"/>
              </a:ext>
            </a:extLst>
          </p:cNvPr>
          <p:cNvSpPr/>
          <p:nvPr/>
        </p:nvSpPr>
        <p:spPr>
          <a:xfrm>
            <a:off x="745671" y="4557225"/>
            <a:ext cx="7652657" cy="1736643"/>
          </a:xfrm>
          <a:prstGeom prst="roundRect">
            <a:avLst/>
          </a:prstGeom>
          <a:solidFill>
            <a:srgbClr val="CBFDB5"/>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Calibri"/>
                <a:ea typeface="Calibri"/>
                <a:cs typeface="Calibri"/>
                <a:sym typeface="Calibri"/>
              </a:rPr>
              <a:t>Procedure sopra soglia </a:t>
            </a:r>
          </a:p>
          <a:p>
            <a:pPr marL="0" marR="0" indent="0" algn="l" defTabSz="457200" rtl="0" fontAlgn="auto" latinLnBrk="1" hangingPunct="0">
              <a:lnSpc>
                <a:spcPct val="100000"/>
              </a:lnSpc>
              <a:spcBef>
                <a:spcPts val="0"/>
              </a:spcBef>
              <a:spcAft>
                <a:spcPts val="0"/>
              </a:spcAft>
              <a:buClrTx/>
              <a:buSzTx/>
              <a:buFontTx/>
              <a:buNone/>
              <a:tabLst/>
            </a:pPr>
            <a:endParaRPr lang="it-IT" dirty="0">
              <a:solidFill>
                <a:srgbClr val="000000"/>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it-IT" sz="2000" b="1" i="0" u="none" strike="noStrike" cap="none" spc="0" normalizeH="0" baseline="0" dirty="0">
                <a:ln>
                  <a:noFill/>
                </a:ln>
                <a:solidFill>
                  <a:srgbClr val="000000"/>
                </a:solidFill>
                <a:effectLst/>
                <a:uFillTx/>
                <a:latin typeface="Calibri"/>
                <a:ea typeface="Calibri"/>
                <a:cs typeface="Calibri"/>
                <a:sym typeface="Calibri"/>
              </a:rPr>
              <a:t>6 mesi </a:t>
            </a:r>
          </a:p>
          <a:p>
            <a:pPr marL="0" marR="0" indent="0" algn="l" defTabSz="457200" rtl="0" fontAlgn="auto" latinLnBrk="1" hangingPunct="0">
              <a:lnSpc>
                <a:spcPct val="100000"/>
              </a:lnSpc>
              <a:spcBef>
                <a:spcPts val="0"/>
              </a:spcBef>
              <a:spcAft>
                <a:spcPts val="0"/>
              </a:spcAft>
              <a:buClrTx/>
              <a:buSzTx/>
              <a:buFontTx/>
              <a:buNone/>
              <a:tabLst/>
            </a:pPr>
            <a:r>
              <a:rPr lang="it-IT" sz="1600" b="1" dirty="0">
                <a:solidFill>
                  <a:srgbClr val="000000"/>
                </a:solidFill>
              </a:rPr>
              <a:t>(Pubblicazione del bando* -&gt; Determina di aggiudicazione)</a:t>
            </a:r>
          </a:p>
          <a:p>
            <a:pPr marL="0" marR="0" indent="0" algn="l" defTabSz="457200" rtl="0" fontAlgn="auto" latinLnBrk="1" hangingPunct="0">
              <a:lnSpc>
                <a:spcPct val="100000"/>
              </a:lnSpc>
              <a:spcBef>
                <a:spcPts val="0"/>
              </a:spcBef>
              <a:spcAft>
                <a:spcPts val="0"/>
              </a:spcAft>
              <a:buClrTx/>
              <a:buSzTx/>
              <a:buFontTx/>
              <a:buNone/>
              <a:tabLst/>
            </a:pPr>
            <a:endParaRPr kumimoji="0" lang="it-IT" sz="2000" b="1"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207681905"/>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Tema di Office">
  <a:themeElements>
    <a:clrScheme name="Impostazioni personalizzate 2">
      <a:dk1>
        <a:srgbClr val="000000"/>
      </a:dk1>
      <a:lt1>
        <a:sysClr val="window" lastClr="FFFFFF"/>
      </a:lt1>
      <a:dk2>
        <a:srgbClr val="050563"/>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 d'onda.thmx</Template>
  <TotalTime>224001</TotalTime>
  <Words>14773</Words>
  <Application>Microsoft Macintosh PowerPoint</Application>
  <PresentationFormat>Presentazione su schermo (4:3)</PresentationFormat>
  <Paragraphs>653</Paragraphs>
  <Slides>85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85</vt:i4>
      </vt:variant>
    </vt:vector>
  </HeadingPairs>
  <TitlesOfParts>
    <vt:vector size="90" baseType="lpstr">
      <vt:lpstr>Arial</vt:lpstr>
      <vt:lpstr>Calibri</vt:lpstr>
      <vt:lpstr>Times New Roman</vt:lpstr>
      <vt:lpstr>Wingdings</vt:lpstr>
      <vt:lpstr>Tema di Office</vt:lpstr>
      <vt:lpstr>      L’affidamento dei contratti PNRR e PNC:  le norme speciali del DL 77/2021    8 novembre 2021 Avv. Alessandro Massari   </vt:lpstr>
      <vt:lpstr>D.L. n. 77/2021 </vt:lpstr>
      <vt:lpstr>Legge di conversione – L. 108/2021</vt:lpstr>
      <vt:lpstr>Legge di conversione – L. 108/2021</vt:lpstr>
      <vt:lpstr>Presentazione standard di PowerPoint</vt:lpstr>
      <vt:lpstr>Presentazione standard di PowerPoint</vt:lpstr>
      <vt:lpstr>D.L. n. 77/2021 </vt:lpstr>
      <vt:lpstr>Procedure per i contratti PNRR e PNC </vt:lpstr>
      <vt:lpstr>Tempi di espletamento delle procedure</vt:lpstr>
      <vt:lpstr>Presentazione standard di PowerPoint</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Presentazione standard di PowerPoint</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 Favor per le MPMI </vt:lpstr>
      <vt:lpstr>Presentazione standard di PowerPoint</vt:lpstr>
      <vt:lpstr>Contratti PNRR - PNC</vt:lpstr>
      <vt:lpstr>Contratti PNRR - PNC</vt:lpstr>
      <vt:lpstr>Contratti PNRR - PNC</vt:lpstr>
      <vt:lpstr>Contratti PNRR - PNC</vt:lpstr>
      <vt:lpstr>Anticipazione prezzo</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Presentazione standard di PowerPoint</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Contratti PNRR - PNC</vt:lpstr>
      <vt:lpstr>Presentazione standard di PowerPoint</vt:lpstr>
      <vt:lpstr>D.L. n. 77/2021 </vt:lpstr>
      <vt:lpstr>D.L. n. 77/2021 </vt:lpstr>
      <vt:lpstr>D.L. n. 77/2021 </vt:lpstr>
      <vt:lpstr>D.L. n. 77/2021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Alessandro Secondo Massari</dc:creator>
  <cp:lastModifiedBy>Alessandro Massari</cp:lastModifiedBy>
  <cp:revision>760</cp:revision>
  <cp:lastPrinted>2021-11-08T10:21:52Z</cp:lastPrinted>
  <dcterms:created xsi:type="dcterms:W3CDTF">2015-09-19T16:01:32Z</dcterms:created>
  <dcterms:modified xsi:type="dcterms:W3CDTF">2021-11-08T10:21:56Z</dcterms:modified>
</cp:coreProperties>
</file>